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1"/>
  </p:sldMasterIdLst>
  <p:notesMasterIdLst>
    <p:notesMasterId r:id="rId75"/>
  </p:notesMasterIdLst>
  <p:sldIdLst>
    <p:sldId id="317" r:id="rId2"/>
    <p:sldId id="319" r:id="rId3"/>
    <p:sldId id="329" r:id="rId4"/>
    <p:sldId id="324" r:id="rId5"/>
    <p:sldId id="325" r:id="rId6"/>
    <p:sldId id="322" r:id="rId7"/>
    <p:sldId id="326" r:id="rId8"/>
    <p:sldId id="327" r:id="rId9"/>
    <p:sldId id="328" r:id="rId10"/>
    <p:sldId id="330" r:id="rId11"/>
    <p:sldId id="323" r:id="rId12"/>
    <p:sldId id="320" r:id="rId13"/>
    <p:sldId id="331" r:id="rId14"/>
    <p:sldId id="256"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3" r:id="rId70"/>
    <p:sldId id="314" r:id="rId71"/>
    <p:sldId id="315" r:id="rId72"/>
    <p:sldId id="316" r:id="rId73"/>
    <p:sldId id="318"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434" autoAdjust="0"/>
  </p:normalViewPr>
  <p:slideViewPr>
    <p:cSldViewPr snapToGrid="0">
      <p:cViewPr varScale="1">
        <p:scale>
          <a:sx n="67" d="100"/>
          <a:sy n="67" d="100"/>
        </p:scale>
        <p:origin x="75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D7924-E3A1-4900-8B8C-29F4C96DA26A}" type="datetimeFigureOut">
              <a:rPr lang="en-IN" smtClean="0"/>
              <a:t>15-07-2022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84574-E3F8-469F-BD74-BA6B4E5EA1CA}" type="slidenum">
              <a:rPr lang="en-IN" smtClean="0"/>
              <a:t>‹#›</a:t>
            </a:fld>
            <a:endParaRPr lang="en-IN"/>
          </a:p>
        </p:txBody>
      </p:sp>
    </p:spTree>
    <p:extLst>
      <p:ext uri="{BB962C8B-B14F-4D97-AF65-F5344CB8AC3E}">
        <p14:creationId xmlns:p14="http://schemas.microsoft.com/office/powerpoint/2010/main" val="1600863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57;g8b87122cb7_0_646: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7411" name="Google Shape;58;g8b87122cb7_0_646: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036764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57;g8b87122cb7_0_646: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9459" name="Google Shape;58;g8b87122cb7_0_646: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430232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19F72B-A689-43AD-99F7-161F04AE0B75}" type="slidenum">
              <a:rPr lang="en-IN" altLang="en-US" smtClean="0"/>
              <a:pPr/>
              <a:t>56</a:t>
            </a:fld>
            <a:endParaRPr lang="en-IN" altLang="en-US" smtClean="0"/>
          </a:p>
        </p:txBody>
      </p:sp>
    </p:spTree>
    <p:extLst>
      <p:ext uri="{BB962C8B-B14F-4D97-AF65-F5344CB8AC3E}">
        <p14:creationId xmlns:p14="http://schemas.microsoft.com/office/powerpoint/2010/main" val="2789749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59F90A-E17A-483C-9B2A-B47542C7566A}" type="slidenum">
              <a:rPr lang="en-IN" altLang="en-US" smtClean="0"/>
              <a:pPr/>
              <a:t>62</a:t>
            </a:fld>
            <a:endParaRPr lang="en-IN" altLang="en-US" smtClean="0"/>
          </a:p>
        </p:txBody>
      </p:sp>
    </p:spTree>
    <p:extLst>
      <p:ext uri="{BB962C8B-B14F-4D97-AF65-F5344CB8AC3E}">
        <p14:creationId xmlns:p14="http://schemas.microsoft.com/office/powerpoint/2010/main" val="1789551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333704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682320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36418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1597443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83961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1247769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408806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170425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3955546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19BB3-EB11-4FA7-B2FF-94C841CB8377}" type="datetimeFigureOut">
              <a:rPr lang="en-IN" smtClean="0"/>
              <a:t>15-07-2022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281505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4819BB3-EB11-4FA7-B2FF-94C841CB8377}" type="datetimeFigureOut">
              <a:rPr lang="en-IN" smtClean="0"/>
              <a:t>15-07-2022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994000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4819BB3-EB11-4FA7-B2FF-94C841CB8377}" type="datetimeFigureOut">
              <a:rPr lang="en-IN" smtClean="0"/>
              <a:t>15-07-2022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146709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4819BB3-EB11-4FA7-B2FF-94C841CB8377}" type="datetimeFigureOut">
              <a:rPr lang="en-IN" smtClean="0"/>
              <a:t>15-07-2022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76223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19BB3-EB11-4FA7-B2FF-94C841CB8377}" type="datetimeFigureOut">
              <a:rPr lang="en-IN" smtClean="0"/>
              <a:t>15-07-2022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55394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19BB3-EB11-4FA7-B2FF-94C841CB8377}" type="datetimeFigureOut">
              <a:rPr lang="en-IN" smtClean="0"/>
              <a:t>15-07-2022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461E526-6685-487A-AFAC-D8DAF1A7738B}" type="slidenum">
              <a:rPr lang="en-IN" smtClean="0"/>
              <a:t>‹#›</a:t>
            </a:fld>
            <a:endParaRPr lang="en-IN"/>
          </a:p>
        </p:txBody>
      </p:sp>
    </p:spTree>
    <p:extLst>
      <p:ext uri="{BB962C8B-B14F-4D97-AF65-F5344CB8AC3E}">
        <p14:creationId xmlns:p14="http://schemas.microsoft.com/office/powerpoint/2010/main" val="1020055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461E526-6685-487A-AFAC-D8DAF1A7738B}" type="slidenum">
              <a:rPr lang="en-IN" smtClean="0"/>
              <a:t>‹#›</a:t>
            </a:fld>
            <a:endParaRPr lang="en-IN"/>
          </a:p>
        </p:txBody>
      </p:sp>
      <p:sp>
        <p:nvSpPr>
          <p:cNvPr id="5" name="Date Placeholder 4"/>
          <p:cNvSpPr>
            <a:spLocks noGrp="1"/>
          </p:cNvSpPr>
          <p:nvPr>
            <p:ph type="dt" sz="half" idx="10"/>
          </p:nvPr>
        </p:nvSpPr>
        <p:spPr/>
        <p:txBody>
          <a:bodyPr/>
          <a:lstStyle/>
          <a:p>
            <a:fld id="{14819BB3-EB11-4FA7-B2FF-94C841CB8377}" type="datetimeFigureOut">
              <a:rPr lang="en-IN" smtClean="0"/>
              <a:t>15-07-2022</a:t>
            </a:fld>
            <a:endParaRPr lang="en-IN"/>
          </a:p>
        </p:txBody>
      </p:sp>
    </p:spTree>
    <p:extLst>
      <p:ext uri="{BB962C8B-B14F-4D97-AF65-F5344CB8AC3E}">
        <p14:creationId xmlns:p14="http://schemas.microsoft.com/office/powerpoint/2010/main" val="146071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4819BB3-EB11-4FA7-B2FF-94C841CB8377}" type="datetimeFigureOut">
              <a:rPr lang="en-IN" smtClean="0"/>
              <a:t>15-07-2022</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461E526-6685-487A-AFAC-D8DAF1A7738B}" type="slidenum">
              <a:rPr lang="en-IN" smtClean="0"/>
              <a:t>‹#›</a:t>
            </a:fld>
            <a:endParaRPr lang="en-IN"/>
          </a:p>
        </p:txBody>
      </p:sp>
    </p:spTree>
    <p:extLst>
      <p:ext uri="{BB962C8B-B14F-4D97-AF65-F5344CB8AC3E}">
        <p14:creationId xmlns:p14="http://schemas.microsoft.com/office/powerpoint/2010/main" val="367295850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9.pn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7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672" y="2852737"/>
            <a:ext cx="7280803" cy="619126"/>
          </a:xfrm>
        </p:spPr>
        <p:txBody>
          <a:bodyPr>
            <a:noAutofit/>
          </a:bodyPr>
          <a:lstStyle/>
          <a:p>
            <a:pPr algn="ctr"/>
            <a:r>
              <a:rPr lang="en-US" sz="4400" b="1" dirty="0" smtClean="0">
                <a:solidFill>
                  <a:srgbClr val="C00000"/>
                </a:solidFill>
              </a:rPr>
              <a:t>ACHIEVEMENTS 2022-2023</a:t>
            </a:r>
            <a:endParaRPr lang="en-US" sz="4400" b="1"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91" y="589512"/>
            <a:ext cx="2234022" cy="87913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432" y="424428"/>
            <a:ext cx="1124076" cy="11531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529" y="335953"/>
            <a:ext cx="1354736" cy="133005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3176" y="558240"/>
            <a:ext cx="1104597" cy="1104597"/>
          </a:xfrm>
          <a:prstGeom prst="rect">
            <a:avLst/>
          </a:prstGeom>
        </p:spPr>
      </p:pic>
      <p:pic>
        <p:nvPicPr>
          <p:cNvPr id="7" name="Picture 6"/>
          <p:cNvPicPr>
            <a:picLocks noChangeAspect="1"/>
          </p:cNvPicPr>
          <p:nvPr/>
        </p:nvPicPr>
        <p:blipFill>
          <a:blip r:embed="rId6"/>
          <a:stretch>
            <a:fillRect/>
          </a:stretch>
        </p:blipFill>
        <p:spPr>
          <a:xfrm>
            <a:off x="10762676" y="424428"/>
            <a:ext cx="1016757" cy="1269681"/>
          </a:xfrm>
          <a:prstGeom prst="rect">
            <a:avLst/>
          </a:prstGeom>
        </p:spPr>
      </p:pic>
      <p:cxnSp>
        <p:nvCxnSpPr>
          <p:cNvPr id="9" name="Straight Connector 8"/>
          <p:cNvCxnSpPr/>
          <p:nvPr/>
        </p:nvCxnSpPr>
        <p:spPr>
          <a:xfrm>
            <a:off x="5529263" y="364054"/>
            <a:ext cx="0" cy="13300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514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75" y="409575"/>
            <a:ext cx="8458200" cy="914400"/>
          </a:xfrm>
          <a:extLst/>
        </p:spPr>
        <p:txBody>
          <a:bodyPr>
            <a:normAutofit fontScale="90000"/>
          </a:bodyPr>
          <a:lstStyle/>
          <a:p>
            <a:pPr algn="just">
              <a:defRPr/>
            </a:pPr>
            <a:r>
              <a:rPr lang="en-US" sz="2700" dirty="0">
                <a:ln w="1905"/>
                <a:solidFill>
                  <a:srgbClr val="C00000"/>
                </a:solidFill>
                <a:effectLst>
                  <a:innerShdw blurRad="69850" dist="43180" dir="5400000">
                    <a:srgbClr val="000000">
                      <a:alpha val="65000"/>
                    </a:srgbClr>
                  </a:innerShdw>
                </a:effectLst>
                <a:latin typeface="Britannic Bold" pitchFamily="34" charset="0"/>
              </a:rPr>
              <a:t>Saket Ananthakrishnan, Cambridge Primary IV - outstanding performers in Curious Times creative challenge 2022 - Performing arts category for his piano performance</a:t>
            </a:r>
          </a:p>
        </p:txBody>
      </p:sp>
      <p:pic>
        <p:nvPicPr>
          <p:cNvPr id="47106" name="Picture 2" descr="https://smshetty.edusprint.in/?imageFileHostedPath=sms/smsis/up/userimg/9e04e926-5899-4746-b5bf-76275ec97609_SMSI27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26506" y="2160588"/>
            <a:ext cx="3299026" cy="3881437"/>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945839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458" y="381000"/>
            <a:ext cx="8357143" cy="609600"/>
          </a:xfrm>
          <a:extLst/>
        </p:spPr>
        <p:txBody>
          <a:bodyPr>
            <a:noAutofit/>
          </a:bodyPr>
          <a:lstStyle/>
          <a:p>
            <a:pPr>
              <a:defRPr/>
            </a:pPr>
            <a:r>
              <a:rPr lang="en-US" sz="2800" dirty="0">
                <a:ln w="1905"/>
                <a:solidFill>
                  <a:srgbClr val="C00000"/>
                </a:solidFill>
                <a:effectLst>
                  <a:innerShdw blurRad="69850" dist="43180" dir="5400000">
                    <a:srgbClr val="000000">
                      <a:alpha val="65000"/>
                    </a:srgbClr>
                  </a:innerShdw>
                </a:effectLst>
                <a:latin typeface="Britannic Bold" pitchFamily="34" charset="0"/>
              </a:rPr>
              <a:t>School Champs for Climate Action 2021</a:t>
            </a:r>
          </a:p>
        </p:txBody>
      </p:sp>
      <p:graphicFrame>
        <p:nvGraphicFramePr>
          <p:cNvPr id="16387" name="Content Placeholder 3"/>
          <p:cNvGraphicFramePr>
            <a:graphicFrameLocks noGrp="1" noChangeAspect="1"/>
          </p:cNvGraphicFramePr>
          <p:nvPr>
            <p:ph idx="1"/>
          </p:nvPr>
        </p:nvGraphicFramePr>
        <p:xfrm>
          <a:off x="5989638" y="2286000"/>
          <a:ext cx="4468812" cy="3157538"/>
        </p:xfrm>
        <a:graphic>
          <a:graphicData uri="http://schemas.openxmlformats.org/presentationml/2006/ole">
            <mc:AlternateContent xmlns:mc="http://schemas.openxmlformats.org/markup-compatibility/2006">
              <mc:Choice xmlns:v="urn:schemas-microsoft-com:vml" Requires="v">
                <p:oleObj spid="_x0000_s1038" name="Acrobat Document" r:id="rId3" imgW="8019946" imgH="5667372" progId="Acrobat.Document.DC">
                  <p:embed/>
                </p:oleObj>
              </mc:Choice>
              <mc:Fallback>
                <p:oleObj name="Acrobat Document" r:id="rId3" imgW="8019946" imgH="5667372" progId="Acrobat.Document.DC">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638" y="2286000"/>
                        <a:ext cx="4468812"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88" name="Object 4"/>
          <p:cNvGraphicFramePr>
            <a:graphicFrameLocks noChangeAspect="1"/>
          </p:cNvGraphicFramePr>
          <p:nvPr/>
        </p:nvGraphicFramePr>
        <p:xfrm>
          <a:off x="1622425" y="1143000"/>
          <a:ext cx="4395788" cy="3157538"/>
        </p:xfrm>
        <a:graphic>
          <a:graphicData uri="http://schemas.openxmlformats.org/presentationml/2006/ole">
            <mc:AlternateContent xmlns:mc="http://schemas.openxmlformats.org/markup-compatibility/2006">
              <mc:Choice xmlns:v="urn:schemas-microsoft-com:vml" Requires="v">
                <p:oleObj spid="_x0000_s1039" name="Acrobat Document" r:id="rId5" imgW="8019946" imgH="5667372" progId="Acrobat.Document.DC">
                  <p:embed/>
                </p:oleObj>
              </mc:Choice>
              <mc:Fallback>
                <p:oleObj name="Acrobat Document" r:id="rId5" imgW="8019946" imgH="5667372" progId="Acrobat.Document.DC">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2425" y="1143000"/>
                        <a:ext cx="4395788"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09652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8153400" cy="609600"/>
          </a:xfrm>
          <a:extLst/>
        </p:spPr>
        <p:txBody>
          <a:bodyPr>
            <a:noAutofit/>
          </a:bodyPr>
          <a:lstStyle/>
          <a:p>
            <a:pPr>
              <a:defRPr/>
            </a:pPr>
            <a:r>
              <a:rPr lang="en-US" sz="2800" dirty="0">
                <a:ln w="1905"/>
                <a:solidFill>
                  <a:srgbClr val="C00000"/>
                </a:solidFill>
                <a:effectLst>
                  <a:innerShdw blurRad="69850" dist="43180" dir="5400000">
                    <a:srgbClr val="000000">
                      <a:alpha val="65000"/>
                    </a:srgbClr>
                  </a:innerShdw>
                </a:effectLst>
                <a:latin typeface="Britannic Bold" pitchFamily="34" charset="0"/>
              </a:rPr>
              <a:t>Apeksha Fernandes has won gold in the 100m Butterfly Stroke with a new record in </a:t>
            </a:r>
            <a:r>
              <a:rPr lang="en-US" sz="2800" dirty="0" err="1">
                <a:ln w="1905"/>
                <a:solidFill>
                  <a:srgbClr val="C00000"/>
                </a:solidFill>
                <a:effectLst>
                  <a:innerShdw blurRad="69850" dist="43180" dir="5400000">
                    <a:srgbClr val="000000">
                      <a:alpha val="65000"/>
                    </a:srgbClr>
                  </a:innerShdw>
                </a:effectLst>
                <a:latin typeface="Britannic Bold" pitchFamily="34" charset="0"/>
              </a:rPr>
              <a:t>Khelo</a:t>
            </a:r>
            <a:r>
              <a:rPr lang="en-US" sz="2800" dirty="0">
                <a:ln w="1905"/>
                <a:solidFill>
                  <a:srgbClr val="C00000"/>
                </a:solidFill>
                <a:effectLst>
                  <a:innerShdw blurRad="69850" dist="43180" dir="5400000">
                    <a:srgbClr val="000000">
                      <a:alpha val="65000"/>
                    </a:srgbClr>
                  </a:innerShdw>
                </a:effectLst>
                <a:latin typeface="Britannic Bold" pitchFamily="34" charset="0"/>
              </a:rPr>
              <a:t> India Youth Games 2021</a:t>
            </a:r>
          </a:p>
        </p:txBody>
      </p:sp>
      <p:pic>
        <p:nvPicPr>
          <p:cNvPr id="40962" name="Picture 2" descr="May be an image of 7 people, people standing and indo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81188" y="1672284"/>
            <a:ext cx="3686240" cy="4912650"/>
          </a:xfrm>
          <a:ln w="88900" cap="sq" cmpd="thickThin">
            <a:solidFill>
              <a:srgbClr val="000000"/>
            </a:solidFill>
            <a:miter lim="800000"/>
          </a:ln>
          <a:effectLst>
            <a:innerShdw blurRad="76200">
              <a:srgbClr val="000000"/>
            </a:innerShdw>
          </a:effectLst>
        </p:spPr>
      </p:pic>
      <p:pic>
        <p:nvPicPr>
          <p:cNvPr id="40964" name="Picture 4" descr="May be an image of 7 people, people standing and in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9300" y="1672284"/>
            <a:ext cx="4800600" cy="4953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6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077" y="2852737"/>
            <a:ext cx="8080903" cy="619126"/>
          </a:xfrm>
        </p:spPr>
        <p:txBody>
          <a:bodyPr>
            <a:noAutofit/>
          </a:bodyPr>
          <a:lstStyle/>
          <a:p>
            <a:pPr algn="ctr"/>
            <a:r>
              <a:rPr lang="en-US" sz="4400" b="1" dirty="0" smtClean="0">
                <a:solidFill>
                  <a:srgbClr val="C00000"/>
                </a:solidFill>
              </a:rPr>
              <a:t>ACHIEVEMENTS</a:t>
            </a:r>
            <a:r>
              <a:rPr lang="en-US" sz="4000" b="1" dirty="0" smtClean="0">
                <a:solidFill>
                  <a:srgbClr val="C00000"/>
                </a:solidFill>
              </a:rPr>
              <a:t> </a:t>
            </a:r>
            <a:r>
              <a:rPr lang="en-US" sz="4800" b="1" dirty="0" smtClean="0">
                <a:solidFill>
                  <a:srgbClr val="C00000"/>
                </a:solidFill>
              </a:rPr>
              <a:t>2021-2022</a:t>
            </a:r>
            <a:endParaRPr lang="en-US" sz="4000" b="1"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91" y="589512"/>
            <a:ext cx="2234022" cy="87913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432" y="424428"/>
            <a:ext cx="1124076" cy="11531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529" y="335953"/>
            <a:ext cx="1354736" cy="133005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3176" y="558240"/>
            <a:ext cx="1104597" cy="1104597"/>
          </a:xfrm>
          <a:prstGeom prst="rect">
            <a:avLst/>
          </a:prstGeom>
        </p:spPr>
      </p:pic>
      <p:pic>
        <p:nvPicPr>
          <p:cNvPr id="7" name="Picture 6"/>
          <p:cNvPicPr>
            <a:picLocks noChangeAspect="1"/>
          </p:cNvPicPr>
          <p:nvPr/>
        </p:nvPicPr>
        <p:blipFill>
          <a:blip r:embed="rId6"/>
          <a:stretch>
            <a:fillRect/>
          </a:stretch>
        </p:blipFill>
        <p:spPr>
          <a:xfrm>
            <a:off x="10762676" y="424428"/>
            <a:ext cx="1016757" cy="1269681"/>
          </a:xfrm>
          <a:prstGeom prst="rect">
            <a:avLst/>
          </a:prstGeom>
        </p:spPr>
      </p:pic>
      <p:cxnSp>
        <p:nvCxnSpPr>
          <p:cNvPr id="9" name="Straight Connector 8"/>
          <p:cNvCxnSpPr/>
          <p:nvPr/>
        </p:nvCxnSpPr>
        <p:spPr>
          <a:xfrm>
            <a:off x="5529263" y="364054"/>
            <a:ext cx="0" cy="13300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926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772" y="0"/>
            <a:ext cx="921870" cy="9050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2826" y="68044"/>
            <a:ext cx="767007" cy="786815"/>
          </a:xfrm>
          <a:prstGeom prst="rect">
            <a:avLst/>
          </a:prstGeom>
        </p:spPr>
      </p:pic>
      <p:cxnSp>
        <p:nvCxnSpPr>
          <p:cNvPr id="8" name="Straight Connector 7"/>
          <p:cNvCxnSpPr/>
          <p:nvPr/>
        </p:nvCxnSpPr>
        <p:spPr>
          <a:xfrm>
            <a:off x="5564962" y="4323"/>
            <a:ext cx="16972" cy="800895"/>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3516" y="109803"/>
            <a:ext cx="877159" cy="87715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717" y="134960"/>
            <a:ext cx="2234022" cy="879138"/>
          </a:xfrm>
          <a:prstGeom prst="rect">
            <a:avLst/>
          </a:prstGeom>
        </p:spPr>
      </p:pic>
      <p:sp>
        <p:nvSpPr>
          <p:cNvPr id="10" name="AutoShape 2" descr="Image result for bunts sangh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1" name="Picture 10"/>
          <p:cNvPicPr>
            <a:picLocks noChangeAspect="1"/>
          </p:cNvPicPr>
          <p:nvPr/>
        </p:nvPicPr>
        <p:blipFill>
          <a:blip r:embed="rId6"/>
          <a:stretch>
            <a:fillRect/>
          </a:stretch>
        </p:blipFill>
        <p:spPr>
          <a:xfrm>
            <a:off x="10727016" y="68044"/>
            <a:ext cx="1016757" cy="1269681"/>
          </a:xfrm>
          <a:prstGeom prst="rect">
            <a:avLst/>
          </a:prstGeom>
        </p:spPr>
      </p:pic>
      <p:sp>
        <p:nvSpPr>
          <p:cNvPr id="12" name="Title 2"/>
          <p:cNvSpPr txBox="1">
            <a:spLocks/>
          </p:cNvSpPr>
          <p:nvPr/>
        </p:nvSpPr>
        <p:spPr>
          <a:xfrm>
            <a:off x="1482495" y="1566862"/>
            <a:ext cx="8229600" cy="83820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Painting of our Art Faculty, Ms. Josephine Davis has been showcased in PAINTATHON, biggest Virtual Exhibition, World Book of Records, London, UK. </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1321728" y="2405062"/>
            <a:ext cx="3810000" cy="3962400"/>
          </a:xfrm>
          <a:prstGeom prst="rect">
            <a:avLst/>
          </a:prstGeom>
          <a:ln w="88900" cap="sq" cmpd="thickThin">
            <a:solidFill>
              <a:srgbClr val="000000"/>
            </a:solidFill>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6" name="Picture 4" descr="May be art of 1 person and text that says 'WORLD BOOK FRECORDS. LONDON Sanskriti Arts Official Attempt IDF BOOK ORDS. ON WORLD BOOK OF RECORDS. LONDON WORLD BOOK OF RECOROS. LONDON Sanskriti Ar Josephine Davis iiArts IDF IDF Josephine Davi OFREDORDS. LONDON IDF IDF WORLD BOOK RECORDS. LONDON WORLD BOOK OFRECORDS. LONDON Official Attemp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7295" y="2428337"/>
            <a:ext cx="4285349" cy="3962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350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229600" cy="715962"/>
          </a:xfrm>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Ananya Harish from CP IV has secured first rank at the International, State and School Levels for the final stage of Logiqids Olympiad (2020-2021).</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583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867400" y="1519238"/>
            <a:ext cx="2819400" cy="3829227"/>
          </a:xfrm>
          <a:ln w="88900" cap="sq" cmpd="thickThin">
            <a:solidFill>
              <a:srgbClr val="000000"/>
            </a:solidFill>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 name="Picture 5" descr="May be an image of text that says 'Mental Aptitude Olympiad Final Stage 2020-21 Hi, Ananya 168 /168 YourScore Score International Rank 1200 Students took the Final Stage 1 State Rank 1 School Rank LogIQids Brain Training App Kids Download LogiQids app, and get smarter everyday www.logiqids.co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7038" y="1524000"/>
            <a:ext cx="2695575" cy="3886200"/>
          </a:xfrm>
          <a:prstGeom prst="rect">
            <a:avLst/>
          </a:prstGeom>
          <a:ln w="88900" cap="sq" cmpd="thickThin">
            <a:solidFill>
              <a:srgbClr val="000000"/>
            </a:solidFill>
            <a:prstDash val="solid"/>
            <a:miter lim="800000"/>
          </a:ln>
          <a:effectLst>
            <a:innerShdw blurRad="76200">
              <a:srgbClr val="000000"/>
            </a:innerShdw>
          </a:effectLst>
          <a:extLst/>
        </p:spPr>
      </p:pic>
    </p:spTree>
    <p:extLst>
      <p:ext uri="{BB962C8B-B14F-4D97-AF65-F5344CB8AC3E}">
        <p14:creationId xmlns:p14="http://schemas.microsoft.com/office/powerpoint/2010/main" val="1524800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5825" y="274638"/>
            <a:ext cx="9324975" cy="1020762"/>
          </a:xfrm>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AS Level Student, </a:t>
            </a:r>
            <a:r>
              <a:rPr lang="en-US" sz="2000" dirty="0" err="1">
                <a:ln w="1905"/>
                <a:solidFill>
                  <a:srgbClr val="C00000"/>
                </a:solidFill>
                <a:effectLst>
                  <a:innerShdw blurRad="69850" dist="43180" dir="5400000">
                    <a:srgbClr val="000000">
                      <a:alpha val="65000"/>
                    </a:srgbClr>
                  </a:innerShdw>
                </a:effectLst>
                <a:latin typeface="Britannic Bold" pitchFamily="34" charset="0"/>
              </a:rPr>
              <a:t>Advik</a:t>
            </a:r>
            <a:r>
              <a:rPr lang="en-US" sz="2000" dirty="0">
                <a:ln w="1905"/>
                <a:solidFill>
                  <a:srgbClr val="C00000"/>
                </a:solidFill>
                <a:effectLst>
                  <a:innerShdw blurRad="69850" dist="43180" dir="5400000">
                    <a:srgbClr val="000000">
                      <a:alpha val="65000"/>
                    </a:srgbClr>
                  </a:innerShdw>
                </a:effectLst>
                <a:latin typeface="Britannic Bold" pitchFamily="34" charset="0"/>
              </a:rPr>
              <a:t> Arora demonstrated Literary talent and has been selected among top five winners  for the Collin’s World Book Day Contest.</a:t>
            </a:r>
          </a:p>
        </p:txBody>
      </p:sp>
      <p:pic>
        <p:nvPicPr>
          <p:cNvPr id="59394" name="Picture 2" descr="C:\Users\int20\Downloads\IMG-20210602-WA0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499937"/>
            <a:ext cx="5638800" cy="47484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964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9750" y="462129"/>
            <a:ext cx="8596668" cy="623721"/>
          </a:xfrm>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We thank our Management for organizing  COVID – 19 Vaccination drive </a:t>
            </a:r>
            <a:endParaRPr lang="en-IN"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65542" name="Picture 6" descr="May be an image of 1 person, sitting, standing and indoo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324600" y="1554329"/>
            <a:ext cx="3956552" cy="2945250"/>
          </a:xfrm>
          <a:ln w="88900" cap="sq" cmpd="thickThin">
            <a:solidFill>
              <a:srgbClr val="000000"/>
            </a:solidFill>
            <a:miter lim="800000"/>
          </a:ln>
          <a:effectLst>
            <a:innerShdw blurRad="76200">
              <a:srgbClr val="000000"/>
            </a:innerShdw>
          </a:effectLst>
        </p:spPr>
      </p:pic>
      <p:pic>
        <p:nvPicPr>
          <p:cNvPr id="65540" name="Picture 4" descr="May be an image of text that says 'THUNGA FromCare TeCure HOSPETA VID-19 Vaccine THUNGA HOSPITALS IN ASSOCIATION WITH BUNTS SANGHA'S, M SHETTY EDUCATIONAL INSTITUTIONS IS ORGANIZING VACCINATION DRIVE 24- June 2021 9.00am 5.00pm Bunts Sangha's S M Shetty Education Institute Complex, Powai www.thungahospital.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284" y="1554330"/>
            <a:ext cx="4495800" cy="299602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5544" name="Picture 8" descr="May be an image of 6 people, people standing and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3924300" y="4114800"/>
            <a:ext cx="3733800" cy="24882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143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ay be an image of 4 people and text that says 'Cambridge Assessment Internationa uo Cambridge International School ieyc international Ûe curriculum i BUNTS SANGHA'S S M SHETTY INTERNATIONAL SCHOOL &amp; JUNIOR COLLEGE AN IB WORLD SCHOOL Shauna Shanbhag 44 Points Naman Mathur 43 Points Dhwani Shetty 41 Points Arya Nair 41 Points CONGRATULATIONS TO OUR IBDP TOPPERS BATCH OF 2021 You made us Pro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09600"/>
            <a:ext cx="79454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461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Google Shape;60;p1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9518"/>
          <a:stretch>
            <a:fillRect/>
          </a:stretch>
        </p:blipFill>
        <p:spPr bwMode="auto">
          <a:xfrm>
            <a:off x="1649413" y="115889"/>
            <a:ext cx="88392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AutoShape 2" descr="Awards and Recognition | Arya College Jaipu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IN" altLang="en-US"/>
          </a:p>
        </p:txBody>
      </p:sp>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413" y="1052513"/>
            <a:ext cx="8763000" cy="276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Box 2"/>
          <p:cNvSpPr txBox="1">
            <a:spLocks noChangeArrowheads="1"/>
          </p:cNvSpPr>
          <p:nvPr/>
        </p:nvSpPr>
        <p:spPr bwMode="auto">
          <a:xfrm>
            <a:off x="2233614" y="3933826"/>
            <a:ext cx="81359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C00000"/>
                </a:solidFill>
                <a:latin typeface="Comic Sans MS" panose="030F0702030302020204" pitchFamily="66" charset="0"/>
              </a:rPr>
              <a:t>Shauna Shanbhag : 44 points</a:t>
            </a:r>
          </a:p>
          <a:p>
            <a:r>
              <a:rPr lang="en-US" altLang="en-US" sz="2800" b="1">
                <a:solidFill>
                  <a:srgbClr val="C00000"/>
                </a:solidFill>
                <a:latin typeface="Comic Sans MS" panose="030F0702030302020204" pitchFamily="66" charset="0"/>
              </a:rPr>
              <a:t>Naman Mathur    : 43 points</a:t>
            </a:r>
          </a:p>
          <a:p>
            <a:r>
              <a:rPr lang="en-US" altLang="en-US" sz="2800" b="1">
                <a:solidFill>
                  <a:srgbClr val="C00000"/>
                </a:solidFill>
                <a:latin typeface="Comic Sans MS" panose="030F0702030302020204" pitchFamily="66" charset="0"/>
              </a:rPr>
              <a:t>Arya Nair         : 41 points</a:t>
            </a:r>
          </a:p>
          <a:p>
            <a:r>
              <a:rPr lang="en-US" altLang="en-US" sz="2800" b="1">
                <a:solidFill>
                  <a:srgbClr val="C00000"/>
                </a:solidFill>
                <a:latin typeface="Comic Sans MS" panose="030F0702030302020204" pitchFamily="66" charset="0"/>
              </a:rPr>
              <a:t>Dhwani Shetty    : 41 points</a:t>
            </a:r>
          </a:p>
          <a:p>
            <a:r>
              <a:rPr lang="en-US" altLang="en-US" sz="2800" b="1">
                <a:solidFill>
                  <a:srgbClr val="C00000"/>
                </a:solidFill>
                <a:latin typeface="Comic Sans MS" panose="030F0702030302020204" pitchFamily="66" charset="0"/>
              </a:rPr>
              <a:t>All these students are associated with our school from the primary years</a:t>
            </a:r>
            <a:endParaRPr lang="en-IN" altLang="en-US" sz="2800" b="1">
              <a:solidFill>
                <a:srgbClr val="C00000"/>
              </a:solidFill>
              <a:latin typeface="Comic Sans MS" panose="030F0702030302020204" pitchFamily="66" charset="0"/>
            </a:endParaRPr>
          </a:p>
        </p:txBody>
      </p:sp>
      <p:pic>
        <p:nvPicPr>
          <p:cNvPr id="16390" name="Picture 2"/>
          <p:cNvPicPr>
            <a:picLocks noChangeAspect="1" noChangeArrowheads="1"/>
          </p:cNvPicPr>
          <p:nvPr/>
        </p:nvPicPr>
        <p:blipFill>
          <a:blip r:embed="rId5">
            <a:extLst>
              <a:ext uri="{28A0092B-C50C-407E-A947-70E740481C1C}">
                <a14:useLocalDpi xmlns:a14="http://schemas.microsoft.com/office/drawing/2010/main" val="0"/>
              </a:ext>
            </a:extLst>
          </a:blip>
          <a:srcRect l="21642" t="20027" r="21642" b="27190"/>
          <a:stretch>
            <a:fillRect/>
          </a:stretch>
        </p:blipFill>
        <p:spPr bwMode="auto">
          <a:xfrm>
            <a:off x="9244013" y="2643189"/>
            <a:ext cx="1173162"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562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457" y="457200"/>
            <a:ext cx="8484686" cy="685800"/>
          </a:xfrm>
          <a:extLst/>
        </p:spPr>
        <p:txBody>
          <a:bodyPr>
            <a:noAutofit/>
          </a:bodyPr>
          <a:lstStyle/>
          <a:p>
            <a:pPr>
              <a:defRPr/>
            </a:pPr>
            <a:r>
              <a:rPr lang="en-US" sz="2800" dirty="0">
                <a:ln w="1905"/>
                <a:solidFill>
                  <a:srgbClr val="C00000"/>
                </a:solidFill>
                <a:effectLst>
                  <a:innerShdw blurRad="69850" dist="43180" dir="5400000">
                    <a:srgbClr val="000000">
                      <a:alpha val="65000"/>
                    </a:srgbClr>
                  </a:innerShdw>
                </a:effectLst>
                <a:latin typeface="Britannic Bold" pitchFamily="34" charset="0"/>
              </a:rPr>
              <a:t>Gold Level Award- School Enterprise Challenge 2021</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64886" y="1371600"/>
            <a:ext cx="7109828" cy="52578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099656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Google Shape;60;p1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9518"/>
          <a:stretch>
            <a:fillRect/>
          </a:stretch>
        </p:blipFill>
        <p:spPr bwMode="auto">
          <a:xfrm>
            <a:off x="1649413" y="115889"/>
            <a:ext cx="88392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AutoShape 2" descr="Awards and Recognition | Arya College Jaipu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IN" altLang="en-US"/>
          </a:p>
        </p:txBody>
      </p:sp>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413" y="1052513"/>
            <a:ext cx="8763000" cy="276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nvGraphicFramePr>
        <p:xfrm>
          <a:off x="1720851" y="3789363"/>
          <a:ext cx="8839201" cy="2959144"/>
        </p:xfrm>
        <a:graphic>
          <a:graphicData uri="http://schemas.openxmlformats.org/drawingml/2006/table">
            <a:tbl>
              <a:tblPr>
                <a:tableStyleId>{5C22544A-7EE6-4342-B048-85BDC9FD1C3A}</a:tableStyleId>
              </a:tblPr>
              <a:tblGrid>
                <a:gridCol w="2434949"/>
                <a:gridCol w="1601063"/>
                <a:gridCol w="1601063"/>
                <a:gridCol w="1601063"/>
                <a:gridCol w="1601063"/>
              </a:tblGrid>
              <a:tr h="816019">
                <a:tc>
                  <a:txBody>
                    <a:bodyPr/>
                    <a:lstStyle/>
                    <a:p>
                      <a:pPr algn="ctr" fontAlgn="ctr"/>
                      <a:r>
                        <a:rPr lang="en-IN" sz="2800" u="none" strike="noStrike" dirty="0">
                          <a:effectLst/>
                          <a:latin typeface="Comic Sans MS" pitchFamily="66" charset="0"/>
                        </a:rPr>
                        <a:t>Diploma</a:t>
                      </a:r>
                      <a:endParaRPr lang="en-IN" sz="2800" b="0" i="0" u="none" strike="noStrike" dirty="0">
                        <a:solidFill>
                          <a:srgbClr val="000000"/>
                        </a:solidFill>
                        <a:effectLst/>
                        <a:latin typeface="Comic Sans MS" pitchFamily="66" charset="0"/>
                      </a:endParaRPr>
                    </a:p>
                  </a:txBody>
                  <a:tcPr marL="9525" marR="9525" marT="9525" marB="0" anchor="ctr"/>
                </a:tc>
                <a:tc>
                  <a:txBody>
                    <a:bodyPr/>
                    <a:lstStyle/>
                    <a:p>
                      <a:pPr algn="ctr" fontAlgn="ctr"/>
                      <a:r>
                        <a:rPr lang="en-IN" sz="2800" u="none" strike="noStrike">
                          <a:effectLst/>
                          <a:latin typeface="Comic Sans MS" pitchFamily="66" charset="0"/>
                        </a:rPr>
                        <a:t>2018</a:t>
                      </a:r>
                      <a:endParaRPr lang="en-IN" sz="2800" b="0" i="0" u="none" strike="noStrike">
                        <a:solidFill>
                          <a:srgbClr val="000000"/>
                        </a:solidFill>
                        <a:effectLst/>
                        <a:latin typeface="Comic Sans MS" pitchFamily="66" charset="0"/>
                      </a:endParaRPr>
                    </a:p>
                  </a:txBody>
                  <a:tcPr marL="9525" marR="9525" marT="9525" marB="0" anchor="ctr"/>
                </a:tc>
                <a:tc>
                  <a:txBody>
                    <a:bodyPr/>
                    <a:lstStyle/>
                    <a:p>
                      <a:pPr algn="ctr" fontAlgn="ctr"/>
                      <a:r>
                        <a:rPr lang="en-IN" sz="2800" u="none" strike="noStrike">
                          <a:effectLst/>
                          <a:latin typeface="Comic Sans MS" pitchFamily="66" charset="0"/>
                        </a:rPr>
                        <a:t>2019</a:t>
                      </a:r>
                      <a:endParaRPr lang="en-IN" sz="2800" b="0" i="0" u="none" strike="noStrike">
                        <a:solidFill>
                          <a:srgbClr val="000000"/>
                        </a:solidFill>
                        <a:effectLst/>
                        <a:latin typeface="Comic Sans MS" pitchFamily="66" charset="0"/>
                      </a:endParaRPr>
                    </a:p>
                  </a:txBody>
                  <a:tcPr marL="9525" marR="9525" marT="9525" marB="0" anchor="ctr"/>
                </a:tc>
                <a:tc>
                  <a:txBody>
                    <a:bodyPr/>
                    <a:lstStyle/>
                    <a:p>
                      <a:pPr algn="ctr" fontAlgn="ctr"/>
                      <a:r>
                        <a:rPr lang="en-IN" sz="2800" u="none" strike="noStrike">
                          <a:effectLst/>
                          <a:latin typeface="Comic Sans MS" pitchFamily="66" charset="0"/>
                        </a:rPr>
                        <a:t>2020</a:t>
                      </a:r>
                      <a:endParaRPr lang="en-IN" sz="2800" b="0" i="0" u="none" strike="noStrike">
                        <a:solidFill>
                          <a:srgbClr val="000000"/>
                        </a:solidFill>
                        <a:effectLst/>
                        <a:latin typeface="Comic Sans MS" pitchFamily="66" charset="0"/>
                      </a:endParaRPr>
                    </a:p>
                  </a:txBody>
                  <a:tcPr marL="9525" marR="9525" marT="9525" marB="0" anchor="ctr"/>
                </a:tc>
                <a:tc>
                  <a:txBody>
                    <a:bodyPr/>
                    <a:lstStyle/>
                    <a:p>
                      <a:pPr algn="ctr" fontAlgn="ctr"/>
                      <a:r>
                        <a:rPr lang="en-US" sz="2800" b="0" i="0" u="none" strike="noStrike" dirty="0" smtClean="0">
                          <a:solidFill>
                            <a:srgbClr val="000000"/>
                          </a:solidFill>
                          <a:effectLst/>
                          <a:latin typeface="Comic Sans MS" pitchFamily="66" charset="0"/>
                        </a:rPr>
                        <a:t>2021</a:t>
                      </a:r>
                      <a:endParaRPr lang="en-IN" sz="2800" b="0" i="0" u="none" strike="noStrike" dirty="0">
                        <a:solidFill>
                          <a:srgbClr val="000000"/>
                        </a:solidFill>
                        <a:effectLst/>
                        <a:latin typeface="Comic Sans MS" pitchFamily="66" charset="0"/>
                      </a:endParaRPr>
                    </a:p>
                  </a:txBody>
                  <a:tcPr marL="9525" marR="9525" marT="9525" marB="0" anchor="ctr"/>
                </a:tc>
              </a:tr>
              <a:tr h="2143081">
                <a:tc>
                  <a:txBody>
                    <a:bodyPr/>
                    <a:lstStyle/>
                    <a:p>
                      <a:pPr algn="l" fontAlgn="ctr"/>
                      <a:r>
                        <a:rPr lang="en-IN" sz="2800" u="none" strike="noStrike" dirty="0">
                          <a:effectLst/>
                          <a:latin typeface="Comic Sans MS" pitchFamily="66" charset="0"/>
                        </a:rPr>
                        <a:t>Highest point achieved </a:t>
                      </a:r>
                      <a:endParaRPr lang="en-IN" sz="2800" u="none" strike="noStrike" dirty="0" smtClean="0">
                        <a:effectLst/>
                        <a:latin typeface="Comic Sans MS" pitchFamily="66" charset="0"/>
                      </a:endParaRPr>
                    </a:p>
                    <a:p>
                      <a:pPr algn="l" fontAlgn="ctr"/>
                      <a:endParaRPr lang="en-US" sz="2800" b="0" i="0" u="none" strike="noStrike" dirty="0" smtClean="0">
                        <a:solidFill>
                          <a:srgbClr val="000000"/>
                        </a:solidFill>
                        <a:effectLst/>
                        <a:latin typeface="Comic Sans MS" pitchFamily="66" charset="0"/>
                      </a:endParaRPr>
                    </a:p>
                    <a:p>
                      <a:pPr algn="l" fontAlgn="ctr"/>
                      <a:r>
                        <a:rPr lang="en-US" sz="2800" b="0" i="0" u="none" strike="noStrike" dirty="0" smtClean="0">
                          <a:solidFill>
                            <a:srgbClr val="000000"/>
                          </a:solidFill>
                          <a:effectLst/>
                          <a:latin typeface="Comic Sans MS" pitchFamily="66" charset="0"/>
                        </a:rPr>
                        <a:t>Highest</a:t>
                      </a:r>
                      <a:r>
                        <a:rPr lang="en-US" sz="2800" b="0" i="0" u="none" strike="noStrike" baseline="0" dirty="0" smtClean="0">
                          <a:solidFill>
                            <a:srgbClr val="000000"/>
                          </a:solidFill>
                          <a:effectLst/>
                          <a:latin typeface="Comic Sans MS" pitchFamily="66" charset="0"/>
                        </a:rPr>
                        <a:t> % achieved</a:t>
                      </a:r>
                      <a:endParaRPr lang="en-IN" sz="2800" b="0" i="0" u="none" strike="noStrike" dirty="0">
                        <a:solidFill>
                          <a:srgbClr val="000000"/>
                        </a:solidFill>
                        <a:effectLst/>
                        <a:latin typeface="Comic Sans MS" pitchFamily="66" charset="0"/>
                      </a:endParaRPr>
                    </a:p>
                  </a:txBody>
                  <a:tcPr marL="9525" marR="9525" marT="9525" marB="0" anchor="ctr"/>
                </a:tc>
                <a:tc>
                  <a:txBody>
                    <a:bodyPr/>
                    <a:lstStyle/>
                    <a:p>
                      <a:pPr algn="ctr" fontAlgn="ctr"/>
                      <a:r>
                        <a:rPr lang="en-IN" sz="2800" u="none" strike="noStrike" dirty="0" smtClean="0">
                          <a:effectLst/>
                          <a:latin typeface="Comic Sans MS" pitchFamily="66" charset="0"/>
                        </a:rPr>
                        <a:t>30</a:t>
                      </a:r>
                    </a:p>
                    <a:p>
                      <a:pPr algn="ctr" fontAlgn="ctr"/>
                      <a:endParaRPr lang="en-US" sz="2800" b="0" i="0" u="none" strike="noStrike" dirty="0" smtClean="0">
                        <a:solidFill>
                          <a:srgbClr val="000000"/>
                        </a:solidFill>
                        <a:effectLst/>
                        <a:latin typeface="Comic Sans MS" pitchFamily="66" charset="0"/>
                      </a:endParaRPr>
                    </a:p>
                    <a:p>
                      <a:pPr algn="ctr" fontAlgn="ctr"/>
                      <a:endParaRPr lang="en-US" sz="2800" b="0" i="0" u="none" strike="noStrike" dirty="0" smtClean="0">
                        <a:solidFill>
                          <a:srgbClr val="000000"/>
                        </a:solidFill>
                        <a:effectLst/>
                        <a:latin typeface="Comic Sans MS" pitchFamily="66" charset="0"/>
                      </a:endParaRPr>
                    </a:p>
                    <a:p>
                      <a:pPr algn="ctr" fontAlgn="ctr"/>
                      <a:r>
                        <a:rPr lang="en-US" sz="2800" b="0" i="0" u="none" strike="noStrike" dirty="0" smtClean="0">
                          <a:solidFill>
                            <a:srgbClr val="000000"/>
                          </a:solidFill>
                          <a:effectLst/>
                          <a:latin typeface="Comic Sans MS" pitchFamily="66" charset="0"/>
                        </a:rPr>
                        <a:t>69%</a:t>
                      </a:r>
                      <a:endParaRPr lang="en-IN" sz="2800" b="0" i="0" u="none" strike="noStrike" dirty="0">
                        <a:solidFill>
                          <a:srgbClr val="000000"/>
                        </a:solidFill>
                        <a:effectLst/>
                        <a:latin typeface="Comic Sans MS" pitchFamily="66" charset="0"/>
                      </a:endParaRPr>
                    </a:p>
                  </a:txBody>
                  <a:tcPr marL="9525" marR="9525" marT="9525" marB="0" anchor="ctr"/>
                </a:tc>
                <a:tc>
                  <a:txBody>
                    <a:bodyPr/>
                    <a:lstStyle/>
                    <a:p>
                      <a:pPr algn="ctr" fontAlgn="ctr"/>
                      <a:r>
                        <a:rPr lang="en-IN" sz="2800" u="none" strike="noStrike" dirty="0" smtClean="0">
                          <a:effectLst/>
                          <a:latin typeface="Comic Sans MS" pitchFamily="66" charset="0"/>
                        </a:rPr>
                        <a:t>32</a:t>
                      </a:r>
                    </a:p>
                    <a:p>
                      <a:pPr algn="ctr" fontAlgn="ctr"/>
                      <a:endParaRPr lang="en-US" sz="2800" b="0" i="0" u="none" strike="noStrike" dirty="0" smtClean="0">
                        <a:solidFill>
                          <a:srgbClr val="000000"/>
                        </a:solidFill>
                        <a:effectLst/>
                        <a:latin typeface="Comic Sans MS" pitchFamily="66" charset="0"/>
                      </a:endParaRPr>
                    </a:p>
                    <a:p>
                      <a:pPr algn="ctr" fontAlgn="ctr"/>
                      <a:endParaRPr lang="en-US" sz="2800" b="0" i="0" u="none" strike="noStrike" dirty="0" smtClean="0">
                        <a:solidFill>
                          <a:srgbClr val="000000"/>
                        </a:solidFill>
                        <a:effectLst/>
                        <a:latin typeface="Comic Sans MS" pitchFamily="66" charset="0"/>
                      </a:endParaRPr>
                    </a:p>
                    <a:p>
                      <a:pPr algn="ctr" fontAlgn="ctr"/>
                      <a:r>
                        <a:rPr lang="en-US" sz="2800" b="0" i="0" u="none" strike="noStrike" dirty="0" smtClean="0">
                          <a:solidFill>
                            <a:srgbClr val="000000"/>
                          </a:solidFill>
                          <a:effectLst/>
                          <a:latin typeface="Comic Sans MS" pitchFamily="66" charset="0"/>
                        </a:rPr>
                        <a:t>76%</a:t>
                      </a:r>
                      <a:endParaRPr lang="en-IN" sz="2800" b="0" i="0" u="none" strike="noStrike" dirty="0">
                        <a:solidFill>
                          <a:srgbClr val="000000"/>
                        </a:solidFill>
                        <a:effectLst/>
                        <a:latin typeface="Comic Sans MS" pitchFamily="66" charset="0"/>
                      </a:endParaRPr>
                    </a:p>
                  </a:txBody>
                  <a:tcPr marL="9525" marR="9525" marT="9525" marB="0" anchor="ctr"/>
                </a:tc>
                <a:tc>
                  <a:txBody>
                    <a:bodyPr/>
                    <a:lstStyle/>
                    <a:p>
                      <a:pPr algn="ctr" fontAlgn="ctr"/>
                      <a:r>
                        <a:rPr lang="en-US" sz="2800" u="none" strike="noStrike" dirty="0" smtClean="0">
                          <a:effectLst/>
                          <a:latin typeface="Comic Sans MS" pitchFamily="66" charset="0"/>
                        </a:rPr>
                        <a:t>40</a:t>
                      </a:r>
                      <a:endParaRPr lang="en-IN" sz="2800" u="none" strike="noStrike" dirty="0" smtClean="0">
                        <a:effectLst/>
                        <a:latin typeface="Comic Sans MS" pitchFamily="66" charset="0"/>
                      </a:endParaRPr>
                    </a:p>
                    <a:p>
                      <a:pPr algn="ctr" fontAlgn="ctr"/>
                      <a:endParaRPr lang="en-US" sz="2800" u="none" strike="noStrike" dirty="0" smtClean="0">
                        <a:effectLst/>
                        <a:latin typeface="Comic Sans MS" pitchFamily="66" charset="0"/>
                      </a:endParaRPr>
                    </a:p>
                    <a:p>
                      <a:pPr algn="ctr" fontAlgn="ctr"/>
                      <a:endParaRPr lang="en-US" sz="2800" u="none" strike="noStrike" dirty="0" smtClean="0">
                        <a:effectLst/>
                        <a:latin typeface="Comic Sans MS" pitchFamily="66" charset="0"/>
                      </a:endParaRPr>
                    </a:p>
                    <a:p>
                      <a:pPr algn="ctr" fontAlgn="ctr"/>
                      <a:r>
                        <a:rPr lang="en-US" sz="2800" u="none" strike="noStrike" dirty="0" smtClean="0">
                          <a:effectLst/>
                          <a:latin typeface="Comic Sans MS" pitchFamily="66" charset="0"/>
                        </a:rPr>
                        <a:t>89%</a:t>
                      </a:r>
                      <a:endParaRPr lang="en-IN" sz="2800" u="none" strike="noStrike" dirty="0" smtClean="0">
                        <a:effectLst/>
                        <a:latin typeface="Comic Sans MS" pitchFamily="66" charset="0"/>
                      </a:endParaRPr>
                    </a:p>
                  </a:txBody>
                  <a:tcPr marL="9525" marR="9525" marT="9525" marB="0" anchor="ctr"/>
                </a:tc>
                <a:tc>
                  <a:txBody>
                    <a:bodyPr/>
                    <a:lstStyle/>
                    <a:p>
                      <a:pPr algn="ctr" fontAlgn="ctr"/>
                      <a:r>
                        <a:rPr lang="en-US" sz="2800" u="none" strike="noStrike" dirty="0" smtClean="0">
                          <a:effectLst/>
                          <a:latin typeface="Comic Sans MS" pitchFamily="66" charset="0"/>
                        </a:rPr>
                        <a:t>44</a:t>
                      </a:r>
                    </a:p>
                    <a:p>
                      <a:pPr algn="ctr" fontAlgn="ctr"/>
                      <a:endParaRPr lang="en-US" sz="2800" u="none" strike="noStrike" dirty="0" smtClean="0">
                        <a:effectLst/>
                        <a:latin typeface="Comic Sans MS" pitchFamily="66" charset="0"/>
                      </a:endParaRPr>
                    </a:p>
                    <a:p>
                      <a:pPr algn="ctr" fontAlgn="ctr"/>
                      <a:endParaRPr lang="en-US" sz="2800" u="none" strike="noStrike" dirty="0" smtClean="0">
                        <a:effectLst/>
                        <a:latin typeface="Comic Sans MS" pitchFamily="66" charset="0"/>
                      </a:endParaRPr>
                    </a:p>
                    <a:p>
                      <a:pPr algn="ctr" fontAlgn="ctr"/>
                      <a:r>
                        <a:rPr lang="en-US" sz="2800" u="none" strike="noStrike" dirty="0" smtClean="0">
                          <a:effectLst/>
                          <a:latin typeface="Comic Sans MS" pitchFamily="66" charset="0"/>
                        </a:rPr>
                        <a:t>--</a:t>
                      </a:r>
                      <a:endParaRPr lang="en-IN" sz="2800" u="none" strike="noStrike" dirty="0" smtClean="0">
                        <a:effectLst/>
                        <a:latin typeface="Comic Sans MS" pitchFamily="66" charset="0"/>
                      </a:endParaRPr>
                    </a:p>
                  </a:txBody>
                  <a:tcPr marL="9525" marR="9525" marT="9525" marB="0" anchor="ctr"/>
                </a:tc>
              </a:tr>
            </a:tbl>
          </a:graphicData>
        </a:graphic>
      </p:graphicFrame>
    </p:spTree>
    <p:extLst>
      <p:ext uri="{BB962C8B-B14F-4D97-AF65-F5344CB8AC3E}">
        <p14:creationId xmlns:p14="http://schemas.microsoft.com/office/powerpoint/2010/main" val="2242030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8772" y="309562"/>
            <a:ext cx="10581216" cy="1320800"/>
          </a:xfrm>
        </p:spPr>
        <p:txBody>
          <a:bodyPr>
            <a:norm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Ayaan Ram of CP II has secured International rank 1 in the LogiQids final stage Mental Aptitude Olympiad.</a:t>
            </a:r>
            <a:endParaRPr lang="en-IN"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64516" name="Picture 4" descr="May be an image of one or more people and text that says 'CERTIFICATE OF RECOGNITION LogIQids IM enture THIS CERTIFICATE IS PROUDLY PRESENTED TO F'Techfest IIT ombay Ayaan Kirtikumar Ram of Class 1 from for having secured the SM S M Shetty International School 1 LogiQids Final Stage Mental Aptitude Olympiad conducted in Mar-Apr 2021 International rank in the MIKIN LALA Co-Founder 2021 AWARD SUMIT AGARWAL Co-Founder www.logiqids.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50571" y="1858509"/>
            <a:ext cx="4955228" cy="3630612"/>
          </a:xfrm>
          <a:ln w="88900" cap="sq" cmpd="thickThin">
            <a:solidFill>
              <a:srgbClr val="000000"/>
            </a:solidFill>
            <a:miter lim="800000"/>
          </a:ln>
          <a:effectLst>
            <a:innerShdw blurRad="76200">
              <a:srgbClr val="000000"/>
            </a:innerShdw>
          </a:effectLst>
        </p:spPr>
      </p:pic>
      <p:pic>
        <p:nvPicPr>
          <p:cNvPr id="64514" name="Picture 2" descr="https://scontent-maa2-1.xx.fbcdn.net/v/t1.6435-0/p526x296/205535088_10158346805612939_1986953174804133195_n.jpg?_nc_cat=110&amp;ccb=1-3&amp;_nc_sid=b9115d&amp;_nc_ohc=vkZyyOnEFXYAX8cWxBO&amp;_nc_oc=AQlPruR6PIdUDQH4ONvPl1fdCmSJrcRtx62lAVSzbqeVjUe45pjHtsWBPHzUD_N3XBU&amp;_nc_ht=scontent-maa2-1.xx&amp;tp=6&amp;oh=0ec5fef337243dcffdef23c00b8e2208&amp;oe=60EC80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800" y="1858509"/>
            <a:ext cx="3231305" cy="36306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662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4659" y="152400"/>
            <a:ext cx="8596668" cy="1320800"/>
          </a:xfrm>
        </p:spPr>
        <p:txBody>
          <a:bodyPr>
            <a:noAutofit/>
          </a:bodyPr>
          <a:lstStyle/>
          <a:p>
            <a:pPr algn="ctr">
              <a:defRPr/>
            </a:pPr>
            <a:r>
              <a:rPr lang="en-US" sz="2400" dirty="0" err="1">
                <a:ln w="1905"/>
                <a:solidFill>
                  <a:srgbClr val="C00000"/>
                </a:solidFill>
                <a:effectLst>
                  <a:innerShdw blurRad="69850" dist="43180" dir="5400000">
                    <a:srgbClr val="000000">
                      <a:alpha val="65000"/>
                    </a:srgbClr>
                  </a:innerShdw>
                </a:effectLst>
                <a:latin typeface="Britannic Bold" pitchFamily="34" charset="0"/>
              </a:rPr>
              <a:t>Shivansh</a:t>
            </a:r>
            <a:r>
              <a:rPr lang="en-US" sz="2400" dirty="0">
                <a:ln w="1905"/>
                <a:solidFill>
                  <a:srgbClr val="C00000"/>
                </a:solidFill>
                <a:effectLst>
                  <a:innerShdw blurRad="69850" dist="43180" dir="5400000">
                    <a:srgbClr val="000000">
                      <a:alpha val="65000"/>
                    </a:srgbClr>
                  </a:innerShdw>
                </a:effectLst>
                <a:latin typeface="Britannic Bold" pitchFamily="34" charset="0"/>
              </a:rPr>
              <a:t> Kale from CP II - C  secured the International Rank 1, State Rank 1 and School Rank1 at the </a:t>
            </a:r>
            <a:r>
              <a:rPr lang="en-US" sz="2400" dirty="0" err="1">
                <a:ln w="1905"/>
                <a:solidFill>
                  <a:srgbClr val="C00000"/>
                </a:solidFill>
                <a:effectLst>
                  <a:innerShdw blurRad="69850" dist="43180" dir="5400000">
                    <a:srgbClr val="000000">
                      <a:alpha val="65000"/>
                    </a:srgbClr>
                  </a:innerShdw>
                </a:effectLst>
                <a:latin typeface="Britannic Bold" pitchFamily="34" charset="0"/>
              </a:rPr>
              <a:t>Logiqids</a:t>
            </a:r>
            <a:r>
              <a:rPr lang="en-US" sz="2400" dirty="0">
                <a:ln w="1905"/>
                <a:solidFill>
                  <a:srgbClr val="C00000"/>
                </a:solidFill>
                <a:effectLst>
                  <a:innerShdw blurRad="69850" dist="43180" dir="5400000">
                    <a:srgbClr val="000000">
                      <a:alpha val="65000"/>
                    </a:srgbClr>
                  </a:innerShdw>
                </a:effectLst>
                <a:latin typeface="Britannic Bold" pitchFamily="34" charset="0"/>
              </a:rPr>
              <a:t> Mental Aptitude Olympiad  Final Stage 2020-21 held for CP I students during March- April 2021.</a:t>
            </a:r>
            <a:endParaRPr lang="en-IN"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a:blip r:embed="rId2"/>
          <a:stretch>
            <a:fillRect/>
          </a:stretch>
        </p:blipFill>
        <p:spPr>
          <a:xfrm>
            <a:off x="1881187" y="2162175"/>
            <a:ext cx="8380448" cy="41148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762988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57325" y="209550"/>
            <a:ext cx="8229600" cy="838200"/>
          </a:xfrm>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Our faculty, Ruchi Steven  has been appointed as an IB examiner  for Business Management </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80" t="28621" r="13199" b="14136"/>
          <a:stretch/>
        </p:blipFill>
        <p:spPr>
          <a:xfrm>
            <a:off x="4076700" y="1295400"/>
            <a:ext cx="3733800" cy="4882662"/>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581423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4483" y="152400"/>
            <a:ext cx="10681229" cy="1320800"/>
          </a:xfrm>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Our Primary Checkpoint Coordinator, </a:t>
            </a:r>
            <a:r>
              <a:rPr lang="en-US" sz="2000" dirty="0" err="1">
                <a:ln w="1905"/>
                <a:solidFill>
                  <a:srgbClr val="C00000"/>
                </a:solidFill>
                <a:effectLst>
                  <a:innerShdw blurRad="69850" dist="43180" dir="5400000">
                    <a:srgbClr val="000000">
                      <a:alpha val="65000"/>
                    </a:srgbClr>
                  </a:innerShdw>
                </a:effectLst>
                <a:latin typeface="Britannic Bold" pitchFamily="34" charset="0"/>
              </a:rPr>
              <a:t>Ms</a:t>
            </a:r>
            <a:r>
              <a:rPr lang="en-US" sz="2000" dirty="0">
                <a:ln w="1905"/>
                <a:solidFill>
                  <a:srgbClr val="C00000"/>
                </a:solidFill>
                <a:effectLst>
                  <a:innerShdw blurRad="69850" dist="43180" dir="5400000">
                    <a:srgbClr val="000000">
                      <a:alpha val="65000"/>
                    </a:srgbClr>
                  </a:innerShdw>
                </a:effectLst>
                <a:latin typeface="Britannic Bold" pitchFamily="34" charset="0"/>
              </a:rPr>
              <a:t> Neetha Shetty received the 'Award for Contribution to Student Development ' -Global Teaching Excellence Awards 2021.Global Teaching Excellence Awards - organized by Kites Kraft Productions identifies individuals &amp; organizations working to revolutionize the education system. </a:t>
            </a:r>
            <a:endParaRPr lang="en-IN"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24584" name="Picture 8" descr="May be an image of Neetha P Shetty and stan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14775" y="1930400"/>
            <a:ext cx="3733800" cy="4828875"/>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556064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0063" y="238125"/>
            <a:ext cx="10772775" cy="1133476"/>
          </a:xfrm>
        </p:spPr>
        <p:txBody>
          <a:bodyPr>
            <a:normAutofit fontScale="90000"/>
          </a:bodyPr>
          <a:lstStyle/>
          <a:p>
            <a:pPr algn="ctr">
              <a:defRPr/>
            </a:pPr>
            <a:r>
              <a:rPr lang="en-US" sz="2200" dirty="0" err="1">
                <a:ln w="1905"/>
                <a:solidFill>
                  <a:srgbClr val="C00000"/>
                </a:solidFill>
                <a:effectLst>
                  <a:innerShdw blurRad="69850" dist="43180" dir="5400000">
                    <a:srgbClr val="000000">
                      <a:alpha val="65000"/>
                    </a:srgbClr>
                  </a:innerShdw>
                </a:effectLst>
                <a:latin typeface="Britannic Bold" pitchFamily="34" charset="0"/>
              </a:rPr>
              <a:t>Gulgun</a:t>
            </a:r>
            <a:r>
              <a:rPr lang="en-US" sz="2200" dirty="0">
                <a:ln w="1905"/>
                <a:solidFill>
                  <a:srgbClr val="C00000"/>
                </a:solidFill>
                <a:effectLst>
                  <a:innerShdw blurRad="69850" dist="43180" dir="5400000">
                    <a:srgbClr val="000000">
                      <a:alpha val="65000"/>
                    </a:srgbClr>
                  </a:innerShdw>
                </a:effectLst>
                <a:latin typeface="Britannic Bold" pitchFamily="34" charset="0"/>
              </a:rPr>
              <a:t> </a:t>
            </a:r>
            <a:r>
              <a:rPr lang="en-US" sz="2200" dirty="0" err="1">
                <a:ln w="1905"/>
                <a:solidFill>
                  <a:srgbClr val="C00000"/>
                </a:solidFill>
                <a:effectLst>
                  <a:innerShdw blurRad="69850" dist="43180" dir="5400000">
                    <a:srgbClr val="000000">
                      <a:alpha val="65000"/>
                    </a:srgbClr>
                  </a:innerShdw>
                </a:effectLst>
                <a:latin typeface="Britannic Bold" pitchFamily="34" charset="0"/>
              </a:rPr>
              <a:t>Satra,student</a:t>
            </a:r>
            <a:r>
              <a:rPr lang="en-US" sz="2200" dirty="0">
                <a:ln w="1905"/>
                <a:solidFill>
                  <a:srgbClr val="C00000"/>
                </a:solidFill>
                <a:effectLst>
                  <a:innerShdw blurRad="69850" dist="43180" dir="5400000">
                    <a:srgbClr val="000000">
                      <a:alpha val="65000"/>
                    </a:srgbClr>
                  </a:innerShdw>
                </a:effectLst>
                <a:latin typeface="Britannic Bold" pitchFamily="34" charset="0"/>
              </a:rPr>
              <a:t> of  IBDP I student  has been accepted to participate in the Take the World Forward Fellowship presented by Learn with Leaders in collaboration with Harvard College Project for Asian &amp; International Relations (HPAIR), MIT Solv[ED], and the Leadership Institute at Harvard College (LIHC).</a:t>
            </a:r>
            <a:r>
              <a:rPr lang="en-IN" sz="2200" dirty="0">
                <a:ln w="1905"/>
                <a:solidFill>
                  <a:srgbClr val="C00000"/>
                </a:solidFill>
                <a:effectLst>
                  <a:innerShdw blurRad="69850" dist="43180" dir="5400000">
                    <a:srgbClr val="000000">
                      <a:alpha val="65000"/>
                    </a:srgbClr>
                  </a:innerShdw>
                </a:effectLst>
                <a:latin typeface="Britannic Bold" pitchFamily="34" charset="0"/>
              </a:rPr>
              <a:t/>
            </a:r>
            <a:br>
              <a:rPr lang="en-IN" sz="2200" dirty="0">
                <a:ln w="1905"/>
                <a:solidFill>
                  <a:srgbClr val="C00000"/>
                </a:solidFill>
                <a:effectLst>
                  <a:innerShdw blurRad="69850" dist="43180" dir="5400000">
                    <a:srgbClr val="000000">
                      <a:alpha val="65000"/>
                    </a:srgbClr>
                  </a:innerShdw>
                </a:effectLst>
                <a:latin typeface="Britannic Bold" pitchFamily="34" charset="0"/>
              </a:rPr>
            </a:br>
            <a:r>
              <a:rPr lang="en-US" sz="2200" dirty="0">
                <a:ln w="1905"/>
                <a:solidFill>
                  <a:srgbClr val="C00000"/>
                </a:solidFill>
                <a:effectLst>
                  <a:innerShdw blurRad="69850" dist="43180" dir="5400000">
                    <a:srgbClr val="000000">
                      <a:alpha val="65000"/>
                    </a:srgbClr>
                  </a:innerShdw>
                </a:effectLst>
                <a:latin typeface="Britannic Bold" pitchFamily="34" charset="0"/>
              </a:rPr>
              <a:t> </a:t>
            </a:r>
            <a:r>
              <a:rPr lang="en-IN" sz="2200" dirty="0">
                <a:ln w="1905"/>
                <a:solidFill>
                  <a:srgbClr val="C00000"/>
                </a:solidFill>
                <a:effectLst>
                  <a:innerShdw blurRad="69850" dist="43180" dir="5400000">
                    <a:srgbClr val="000000">
                      <a:alpha val="65000"/>
                    </a:srgbClr>
                  </a:innerShdw>
                </a:effectLst>
                <a:latin typeface="Britannic Bold" pitchFamily="34" charset="0"/>
              </a:rPr>
              <a:t/>
            </a:r>
            <a:br>
              <a:rPr lang="en-IN" sz="2200" dirty="0">
                <a:ln w="1905"/>
                <a:solidFill>
                  <a:srgbClr val="C00000"/>
                </a:solidFill>
                <a:effectLst>
                  <a:innerShdw blurRad="69850" dist="43180" dir="5400000">
                    <a:srgbClr val="000000">
                      <a:alpha val="65000"/>
                    </a:srgbClr>
                  </a:innerShdw>
                </a:effectLst>
                <a:latin typeface="Britannic Bold" pitchFamily="34" charset="0"/>
              </a:rPr>
            </a:br>
            <a:r>
              <a:rPr lang="en-US" sz="2000" dirty="0">
                <a:solidFill>
                  <a:srgbClr val="002060"/>
                </a:solidFill>
                <a:latin typeface="Agency FB" pitchFamily="34" charset="0"/>
              </a:rPr>
              <a:t/>
            </a:r>
            <a:br>
              <a:rPr lang="en-US" sz="2000" dirty="0">
                <a:solidFill>
                  <a:srgbClr val="002060"/>
                </a:solidFill>
                <a:latin typeface="Agency FB" pitchFamily="34" charset="0"/>
              </a:rPr>
            </a:br>
            <a:r>
              <a:rPr lang="en-US" sz="2000" dirty="0">
                <a:solidFill>
                  <a:srgbClr val="002060"/>
                </a:solidFill>
                <a:latin typeface="Agency FB" pitchFamily="34" charset="0"/>
              </a:rPr>
              <a:t/>
            </a:r>
            <a:br>
              <a:rPr lang="en-US" sz="2000" dirty="0">
                <a:solidFill>
                  <a:srgbClr val="002060"/>
                </a:solidFill>
                <a:latin typeface="Agency FB" pitchFamily="34" charset="0"/>
              </a:rPr>
            </a:br>
            <a:r>
              <a:rPr lang="en-US" sz="2000" dirty="0">
                <a:solidFill>
                  <a:srgbClr val="002060"/>
                </a:solidFill>
                <a:latin typeface="Agency FB" pitchFamily="34" charset="0"/>
              </a:rPr>
              <a:t/>
            </a:r>
            <a:br>
              <a:rPr lang="en-US" sz="2000" dirty="0">
                <a:solidFill>
                  <a:srgbClr val="002060"/>
                </a:solidFill>
                <a:latin typeface="Agency FB" pitchFamily="34" charset="0"/>
              </a:rPr>
            </a:br>
            <a:r>
              <a:rPr lang="en-US" dirty="0">
                <a:effectLst/>
              </a:rPr>
              <a:t> </a:t>
            </a:r>
            <a:r>
              <a:rPr lang="en-IN" dirty="0">
                <a:effectLst/>
              </a:rPr>
              <a:t/>
            </a:r>
            <a:br>
              <a:rPr lang="en-IN" dirty="0">
                <a:effectLst/>
              </a:rPr>
            </a:b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00" y="1981200"/>
            <a:ext cx="4038600" cy="40386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2553764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52400"/>
            <a:ext cx="8229600" cy="792162"/>
          </a:xfrm>
        </p:spPr>
        <p:txBody>
          <a:bodyPr>
            <a:normAutofit fontScale="90000"/>
          </a:bodyPr>
          <a:lstStyle/>
          <a:p>
            <a:pPr algn="ctr">
              <a:defRPr/>
            </a:pPr>
            <a:r>
              <a:rPr lang="en-US" sz="2000" dirty="0">
                <a:solidFill>
                  <a:srgbClr val="002060"/>
                </a:solidFill>
                <a:latin typeface="Agency FB" pitchFamily="34" charset="0"/>
              </a:rPr>
              <a:t/>
            </a:r>
            <a:br>
              <a:rPr lang="en-US" sz="2000" dirty="0">
                <a:solidFill>
                  <a:srgbClr val="002060"/>
                </a:solidFill>
                <a:latin typeface="Agency FB" pitchFamily="34" charset="0"/>
              </a:rPr>
            </a:br>
            <a:r>
              <a:rPr lang="en-US" sz="2000" dirty="0">
                <a:solidFill>
                  <a:srgbClr val="002060"/>
                </a:solidFill>
                <a:latin typeface="Agency FB" pitchFamily="34" charset="0"/>
              </a:rPr>
              <a:t/>
            </a:r>
            <a:br>
              <a:rPr lang="en-US" sz="2000" dirty="0">
                <a:solidFill>
                  <a:srgbClr val="002060"/>
                </a:solidFill>
                <a:latin typeface="Agency FB" pitchFamily="34" charset="0"/>
              </a:rPr>
            </a:br>
            <a:r>
              <a:rPr lang="en-US" sz="2000" dirty="0">
                <a:solidFill>
                  <a:srgbClr val="002060"/>
                </a:solidFill>
                <a:latin typeface="Agency FB" pitchFamily="34" charset="0"/>
              </a:rPr>
              <a:t/>
            </a:r>
            <a:br>
              <a:rPr lang="en-US" sz="2000" dirty="0">
                <a:solidFill>
                  <a:srgbClr val="002060"/>
                </a:solidFill>
                <a:latin typeface="Agency FB" pitchFamily="34" charset="0"/>
              </a:rPr>
            </a:br>
            <a:r>
              <a:rPr lang="en-US" sz="2000" dirty="0">
                <a:solidFill>
                  <a:srgbClr val="002060"/>
                </a:solidFill>
                <a:latin typeface="Agency FB" pitchFamily="34" charset="0"/>
              </a:rPr>
              <a:t/>
            </a:r>
            <a:br>
              <a:rPr lang="en-US" sz="2000" dirty="0">
                <a:solidFill>
                  <a:srgbClr val="002060"/>
                </a:solidFill>
                <a:latin typeface="Agency FB" pitchFamily="34" charset="0"/>
              </a:rPr>
            </a:br>
            <a:r>
              <a:rPr lang="en-US" sz="2000" dirty="0" err="1">
                <a:solidFill>
                  <a:srgbClr val="002060"/>
                </a:solidFill>
                <a:latin typeface="Agency FB" pitchFamily="34" charset="0"/>
              </a:rPr>
              <a:t>Driti</a:t>
            </a:r>
            <a:r>
              <a:rPr lang="en-US" sz="2000" dirty="0">
                <a:solidFill>
                  <a:srgbClr val="002060"/>
                </a:solidFill>
                <a:latin typeface="Agency FB" pitchFamily="34" charset="0"/>
              </a:rPr>
              <a:t> Kothari of CP III holds a record in Asia Book of Records for participating in the event “ Maximum number of participants ( 442)  solving multiple Rubik’s Cubes together on a virtual platform” The record was set by Little </a:t>
            </a:r>
            <a:r>
              <a:rPr lang="en-US" sz="2000" dirty="0" err="1">
                <a:solidFill>
                  <a:srgbClr val="002060"/>
                </a:solidFill>
                <a:latin typeface="Agency FB" pitchFamily="34" charset="0"/>
              </a:rPr>
              <a:t>Cubers</a:t>
            </a:r>
            <a:r>
              <a:rPr lang="en-US" sz="2000" dirty="0">
                <a:solidFill>
                  <a:srgbClr val="002060"/>
                </a:solidFill>
                <a:latin typeface="Agency FB" pitchFamily="34" charset="0"/>
              </a:rPr>
              <a:t> Solutions-Maharashtra</a:t>
            </a:r>
            <a:r>
              <a:rPr lang="en-IN" dirty="0">
                <a:effectLst/>
              </a:rPr>
              <a:t/>
            </a:r>
            <a:br>
              <a:rPr lang="en-IN" dirty="0">
                <a:effectLst/>
              </a:rPr>
            </a:br>
            <a:r>
              <a:rPr lang="en-US" dirty="0">
                <a:effectLst/>
              </a:rPr>
              <a:t> </a:t>
            </a:r>
            <a:r>
              <a:rPr lang="en-IN" dirty="0">
                <a:effectLst/>
              </a:rPr>
              <a:t/>
            </a:r>
            <a:br>
              <a:rPr lang="en-IN" dirty="0">
                <a:effectLst/>
              </a:rPr>
            </a:br>
            <a:endParaRPr lang="en-IN" dirty="0"/>
          </a:p>
        </p:txBody>
      </p:sp>
      <p:pic>
        <p:nvPicPr>
          <p:cNvPr id="66562" name="Picture 2" descr="May be an image of 1 person"/>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4" r="1833"/>
          <a:stretch/>
        </p:blipFill>
        <p:spPr>
          <a:xfrm>
            <a:off x="1600200" y="1339403"/>
            <a:ext cx="4013660" cy="5167836"/>
          </a:xfrm>
          <a:ln w="88900" cap="sq" cmpd="thickThin">
            <a:solidFill>
              <a:srgbClr val="000000"/>
            </a:solidFill>
            <a:miter lim="800000"/>
          </a:ln>
          <a:effectLst>
            <a:innerShdw blurRad="76200">
              <a:srgbClr val="000000"/>
            </a:innerShdw>
          </a:effectLst>
        </p:spPr>
      </p:pic>
      <p:pic>
        <p:nvPicPr>
          <p:cNvPr id="66564" name="Picture 4" descr="May be an image of text that says 'AdO ASIA BOOK OF RECORDS www SAGOCEE CERTIFICATE This certificate is awarded to Driti Kirtikumar Kothari for participatingin the record event 'Maximum Number of Participants Solving Multiple Rubik's Cubes Together on Digital Platform' wherein total number of 442 participants solved three Rubik's Cubes including 3x3x3, 2x2x2 and Pyraminx Cubes on Zoom platform with an average solving time of 10 minutes. The record was set by Little Cubers Solution Cube Pluss, Maharashtra, India, on May 2021. Issued on May IndiaBookofRecords 2021 vMuthiah EREOAD RECORDS IPSA ChiMnhCy'"/>
          <p:cNvPicPr>
            <a:picLocks noChangeAspect="1" noChangeArrowheads="1"/>
          </p:cNvPicPr>
          <p:nvPr/>
        </p:nvPicPr>
        <p:blipFill rotWithShape="1">
          <a:blip r:embed="rId3">
            <a:extLst>
              <a:ext uri="{28A0092B-C50C-407E-A947-70E740481C1C}">
                <a14:useLocalDpi xmlns:a14="http://schemas.microsoft.com/office/drawing/2010/main" val="0"/>
              </a:ext>
            </a:extLst>
          </a:blip>
          <a:srcRect l="8122" r="5222" b="64"/>
          <a:stretch/>
        </p:blipFill>
        <p:spPr bwMode="auto">
          <a:xfrm>
            <a:off x="5649277" y="1339403"/>
            <a:ext cx="4790584" cy="516783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588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0039" y="228600"/>
            <a:ext cx="11558586" cy="1249362"/>
          </a:xfrm>
        </p:spPr>
        <p:txBody>
          <a:bodyPr>
            <a:noAutofit/>
          </a:bodyPr>
          <a:lstStyle/>
          <a:p>
            <a:pPr algn="ctr">
              <a:defRPr/>
            </a:pPr>
            <a:r>
              <a:rPr lang="en-US" sz="2000" dirty="0" smtClean="0">
                <a:ln w="1905"/>
                <a:solidFill>
                  <a:srgbClr val="C00000"/>
                </a:solidFill>
                <a:effectLst>
                  <a:innerShdw blurRad="69850" dist="43180" dir="5400000">
                    <a:srgbClr val="000000">
                      <a:alpha val="65000"/>
                    </a:srgbClr>
                  </a:innerShdw>
                </a:effectLst>
                <a:latin typeface="Britannic Bold" pitchFamily="34" charset="0"/>
              </a:rPr>
              <a:t>Ayaan </a:t>
            </a:r>
            <a:r>
              <a:rPr lang="en-US" sz="2000" dirty="0">
                <a:ln w="1905"/>
                <a:solidFill>
                  <a:srgbClr val="C00000"/>
                </a:solidFill>
                <a:effectLst>
                  <a:innerShdw blurRad="69850" dist="43180" dir="5400000">
                    <a:srgbClr val="000000">
                      <a:alpha val="65000"/>
                    </a:srgbClr>
                  </a:innerShdw>
                </a:effectLst>
                <a:latin typeface="Britannic Bold" pitchFamily="34" charset="0"/>
              </a:rPr>
              <a:t>Ram of CP II is the State Champion in Aerobics SAFAM Maharashtra Sports held at </a:t>
            </a:r>
            <a:r>
              <a:rPr lang="en-US" sz="2000" dirty="0" err="1">
                <a:ln w="1905"/>
                <a:solidFill>
                  <a:srgbClr val="C00000"/>
                </a:solidFill>
                <a:effectLst>
                  <a:innerShdw blurRad="69850" dist="43180" dir="5400000">
                    <a:srgbClr val="000000">
                      <a:alpha val="65000"/>
                    </a:srgbClr>
                  </a:innerShdw>
                </a:effectLst>
                <a:latin typeface="Britannic Bold" pitchFamily="34" charset="0"/>
              </a:rPr>
              <a:t>Kopargaon</a:t>
            </a:r>
            <a:r>
              <a:rPr lang="en-US" sz="2000" dirty="0">
                <a:ln w="1905"/>
                <a:solidFill>
                  <a:srgbClr val="C00000"/>
                </a:solidFill>
                <a:effectLst>
                  <a:innerShdw blurRad="69850" dist="43180" dir="5400000">
                    <a:srgbClr val="000000">
                      <a:alpha val="65000"/>
                    </a:srgbClr>
                  </a:innerShdw>
                </a:effectLst>
                <a:latin typeface="Britannic Bold" pitchFamily="34" charset="0"/>
              </a:rPr>
              <a:t> winning 5 Gold Medals in 5 events. His team Mumbai Suburns won the Championship with 76 gold, 8 silver and 1 bronze medals. Ayaan will represent Maharashtra at Nationals Level ISAFF India 2021. </a:t>
            </a:r>
            <a:r>
              <a:rPr lang="en-IN" sz="2000" dirty="0">
                <a:ln w="1905"/>
                <a:solidFill>
                  <a:srgbClr val="C00000"/>
                </a:solidFill>
                <a:effectLst>
                  <a:innerShdw blurRad="69850" dist="43180" dir="5400000">
                    <a:srgbClr val="000000">
                      <a:alpha val="65000"/>
                    </a:srgbClr>
                  </a:innerShdw>
                </a:effectLst>
                <a:latin typeface="Britannic Bold" pitchFamily="34" charset="0"/>
              </a:rPr>
              <a:t/>
            </a:r>
            <a:br>
              <a:rPr lang="en-IN" sz="2000" dirty="0">
                <a:ln w="1905"/>
                <a:solidFill>
                  <a:srgbClr val="C00000"/>
                </a:solidFill>
                <a:effectLst>
                  <a:innerShdw blurRad="69850" dist="43180" dir="5400000">
                    <a:srgbClr val="000000">
                      <a:alpha val="65000"/>
                    </a:srgbClr>
                  </a:innerShdw>
                </a:effectLst>
                <a:latin typeface="Britannic Bold" pitchFamily="34" charset="0"/>
              </a:rPr>
            </a:br>
            <a:r>
              <a:rPr lang="en-US" sz="2000" dirty="0">
                <a:ln w="1905"/>
                <a:solidFill>
                  <a:srgbClr val="C00000"/>
                </a:solidFill>
                <a:effectLst>
                  <a:innerShdw blurRad="69850" dist="43180" dir="5400000">
                    <a:srgbClr val="000000">
                      <a:alpha val="65000"/>
                    </a:srgbClr>
                  </a:innerShdw>
                </a:effectLst>
                <a:latin typeface="Britannic Bold" pitchFamily="34" charset="0"/>
              </a:rPr>
              <a:t> </a:t>
            </a:r>
            <a:r>
              <a:rPr lang="en-IN" sz="2000" dirty="0">
                <a:ln w="1905"/>
                <a:solidFill>
                  <a:srgbClr val="C00000"/>
                </a:solidFill>
                <a:effectLst>
                  <a:innerShdw blurRad="69850" dist="43180" dir="5400000">
                    <a:srgbClr val="000000">
                      <a:alpha val="65000"/>
                    </a:srgbClr>
                  </a:innerShdw>
                </a:effectLst>
                <a:latin typeface="Britannic Bold" pitchFamily="34" charset="0"/>
              </a:rPr>
              <a:t/>
            </a:r>
            <a:br>
              <a:rPr lang="en-IN" sz="2000" dirty="0">
                <a:ln w="1905"/>
                <a:solidFill>
                  <a:srgbClr val="C00000"/>
                </a:solidFill>
                <a:effectLst>
                  <a:innerShdw blurRad="69850" dist="43180" dir="5400000">
                    <a:srgbClr val="000000">
                      <a:alpha val="65000"/>
                    </a:srgbClr>
                  </a:innerShdw>
                </a:effectLst>
                <a:latin typeface="Britannic Bold" pitchFamily="34" charset="0"/>
              </a:rPr>
            </a:br>
            <a:endParaRPr lang="en-IN"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rotWithShape="1">
          <a:blip r:embed="rId2"/>
          <a:srcRect t="1" r="-1550" b="17496"/>
          <a:stretch/>
        </p:blipFill>
        <p:spPr>
          <a:xfrm>
            <a:off x="4613207" y="1746250"/>
            <a:ext cx="2587693" cy="4653293"/>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416338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1" y="274638"/>
            <a:ext cx="10429874" cy="563562"/>
          </a:xfrm>
        </p:spPr>
        <p:txBody>
          <a:bodyPr>
            <a:noAutofit/>
          </a:bodyPr>
          <a:lstStyle/>
          <a:p>
            <a:pPr algn="ctr">
              <a:defRPr/>
            </a:pPr>
            <a:r>
              <a:rPr lang="en-US" sz="2800" dirty="0" err="1">
                <a:ln w="1905"/>
                <a:solidFill>
                  <a:srgbClr val="C00000"/>
                </a:solidFill>
                <a:effectLst>
                  <a:innerShdw blurRad="69850" dist="43180" dir="5400000">
                    <a:srgbClr val="000000">
                      <a:alpha val="65000"/>
                    </a:srgbClr>
                  </a:innerShdw>
                </a:effectLst>
                <a:latin typeface="Britannic Bold" pitchFamily="34" charset="0"/>
              </a:rPr>
              <a:t>Kiaan</a:t>
            </a:r>
            <a:r>
              <a:rPr lang="en-US" sz="2800" dirty="0">
                <a:ln w="1905"/>
                <a:solidFill>
                  <a:srgbClr val="C00000"/>
                </a:solidFill>
                <a:effectLst>
                  <a:innerShdw blurRad="69850" dist="43180" dir="5400000">
                    <a:srgbClr val="000000">
                      <a:alpha val="65000"/>
                    </a:srgbClr>
                  </a:innerShdw>
                </a:effectLst>
                <a:latin typeface="Britannic Bold" pitchFamily="34" charset="0"/>
              </a:rPr>
              <a:t> </a:t>
            </a:r>
            <a:r>
              <a:rPr lang="en-US" sz="2800" dirty="0" err="1">
                <a:ln w="1905"/>
                <a:solidFill>
                  <a:srgbClr val="C00000"/>
                </a:solidFill>
                <a:effectLst>
                  <a:innerShdw blurRad="69850" dist="43180" dir="5400000">
                    <a:srgbClr val="000000">
                      <a:alpha val="65000"/>
                    </a:srgbClr>
                  </a:innerShdw>
                </a:effectLst>
                <a:latin typeface="Britannic Bold" pitchFamily="34" charset="0"/>
              </a:rPr>
              <a:t>Zaveri</a:t>
            </a:r>
            <a:r>
              <a:rPr lang="en-US" sz="2800" dirty="0">
                <a:ln w="1905"/>
                <a:solidFill>
                  <a:srgbClr val="C00000"/>
                </a:solidFill>
                <a:effectLst>
                  <a:innerShdw blurRad="69850" dist="43180" dir="5400000">
                    <a:srgbClr val="000000">
                      <a:alpha val="65000"/>
                    </a:srgbClr>
                  </a:innerShdw>
                </a:effectLst>
                <a:latin typeface="Britannic Bold" pitchFamily="34" charset="0"/>
              </a:rPr>
              <a:t> of IEYC II ranked 6th in the Mastermind National Level. </a:t>
            </a:r>
            <a:r>
              <a:rPr lang="en-IN" sz="2800" dirty="0">
                <a:ln w="1905"/>
                <a:solidFill>
                  <a:srgbClr val="C00000"/>
                </a:solidFill>
                <a:effectLst>
                  <a:innerShdw blurRad="69850" dist="43180" dir="5400000">
                    <a:srgbClr val="000000">
                      <a:alpha val="65000"/>
                    </a:srgbClr>
                  </a:innerShdw>
                </a:effectLst>
                <a:latin typeface="Britannic Bold" pitchFamily="34" charset="0"/>
              </a:rPr>
              <a:t/>
            </a:r>
            <a:br>
              <a:rPr lang="en-IN" sz="2800" dirty="0">
                <a:ln w="1905"/>
                <a:solidFill>
                  <a:srgbClr val="C00000"/>
                </a:solidFill>
                <a:effectLst>
                  <a:innerShdw blurRad="69850" dist="43180" dir="5400000">
                    <a:srgbClr val="000000">
                      <a:alpha val="65000"/>
                    </a:srgbClr>
                  </a:innerShdw>
                </a:effectLst>
                <a:latin typeface="Britannic Bold" pitchFamily="34" charset="0"/>
              </a:rPr>
            </a:br>
            <a:endParaRPr lang="en-IN" sz="28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24363" y="1414462"/>
            <a:ext cx="3464985" cy="51816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841655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Autofit/>
          </a:bodyPr>
          <a:lstStyle/>
          <a:p>
            <a:pPr algn="ctr">
              <a:defRPr/>
            </a:pPr>
            <a:r>
              <a:rPr lang="en-IN" sz="2800" dirty="0">
                <a:ln w="1905"/>
                <a:solidFill>
                  <a:srgbClr val="C00000"/>
                </a:solidFill>
                <a:effectLst>
                  <a:innerShdw blurRad="69850" dist="43180" dir="5400000">
                    <a:srgbClr val="000000">
                      <a:alpha val="65000"/>
                    </a:srgbClr>
                  </a:innerShdw>
                </a:effectLst>
                <a:latin typeface="Britannic Bold" pitchFamily="34" charset="0"/>
              </a:rPr>
              <a:t>The Linguist-Universal School</a:t>
            </a:r>
            <a:br>
              <a:rPr lang="en-IN" sz="2800" dirty="0">
                <a:ln w="1905"/>
                <a:solidFill>
                  <a:srgbClr val="C00000"/>
                </a:solidFill>
                <a:effectLst>
                  <a:innerShdw blurRad="69850" dist="43180" dir="5400000">
                    <a:srgbClr val="000000">
                      <a:alpha val="65000"/>
                    </a:srgbClr>
                  </a:innerShdw>
                </a:effectLst>
                <a:latin typeface="Britannic Bold" pitchFamily="34" charset="0"/>
              </a:rPr>
            </a:br>
            <a:r>
              <a:rPr lang="en-IN" sz="2800" dirty="0" err="1">
                <a:ln w="1905"/>
                <a:solidFill>
                  <a:srgbClr val="C00000"/>
                </a:solidFill>
                <a:effectLst>
                  <a:innerShdw blurRad="69850" dist="43180" dir="5400000">
                    <a:srgbClr val="000000">
                      <a:alpha val="65000"/>
                    </a:srgbClr>
                  </a:innerShdw>
                </a:effectLst>
                <a:latin typeface="Britannic Bold" pitchFamily="34" charset="0"/>
              </a:rPr>
              <a:t>Varya</a:t>
            </a:r>
            <a:r>
              <a:rPr lang="en-IN" sz="2800" dirty="0">
                <a:ln w="1905"/>
                <a:solidFill>
                  <a:srgbClr val="C00000"/>
                </a:solidFill>
                <a:effectLst>
                  <a:innerShdw blurRad="69850" dist="43180" dir="5400000">
                    <a:srgbClr val="000000">
                      <a:alpha val="65000"/>
                    </a:srgbClr>
                  </a:innerShdw>
                </a:effectLst>
                <a:latin typeface="Britannic Bold" pitchFamily="34" charset="0"/>
              </a:rPr>
              <a:t> </a:t>
            </a:r>
            <a:r>
              <a:rPr lang="en-IN" sz="2800" dirty="0" err="1">
                <a:ln w="1905"/>
                <a:solidFill>
                  <a:srgbClr val="C00000"/>
                </a:solidFill>
                <a:effectLst>
                  <a:innerShdw blurRad="69850" dist="43180" dir="5400000">
                    <a:srgbClr val="000000">
                      <a:alpha val="65000"/>
                    </a:srgbClr>
                  </a:innerShdw>
                </a:effectLst>
                <a:latin typeface="Britannic Bold" pitchFamily="34" charset="0"/>
              </a:rPr>
              <a:t>Rohith</a:t>
            </a:r>
            <a:r>
              <a:rPr lang="en-IN" sz="2800" dirty="0">
                <a:ln w="1905"/>
                <a:solidFill>
                  <a:srgbClr val="C00000"/>
                </a:solidFill>
                <a:effectLst>
                  <a:innerShdw blurRad="69850" dist="43180" dir="5400000">
                    <a:srgbClr val="000000">
                      <a:alpha val="65000"/>
                    </a:srgbClr>
                  </a:innerShdw>
                </a:effectLst>
                <a:latin typeface="Britannic Bold" pitchFamily="34" charset="0"/>
              </a:rPr>
              <a:t> – Mono Act Competition</a:t>
            </a:r>
            <a:br>
              <a:rPr lang="en-IN" sz="2800" dirty="0">
                <a:ln w="1905"/>
                <a:solidFill>
                  <a:srgbClr val="C00000"/>
                </a:solidFill>
                <a:effectLst>
                  <a:innerShdw blurRad="69850" dist="43180" dir="5400000">
                    <a:srgbClr val="000000">
                      <a:alpha val="65000"/>
                    </a:srgbClr>
                  </a:innerShdw>
                </a:effectLst>
                <a:latin typeface="Britannic Bold" pitchFamily="34" charset="0"/>
              </a:rPr>
            </a:br>
            <a:endParaRPr lang="en-IN" sz="28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0510" y="2174876"/>
            <a:ext cx="5490980" cy="3881437"/>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242691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153400" cy="1320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School has been awarded as Swachh Vidyalaya Puraskar 2021-2022, District Level Award, S Ward with total score of 104% and a rating of 5 stars.</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1" y="1752600"/>
            <a:ext cx="8128001" cy="45720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055242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67200" y="457201"/>
            <a:ext cx="4343400" cy="6163585"/>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418129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4500" y="177978"/>
            <a:ext cx="8229600" cy="793750"/>
          </a:xfrm>
        </p:spPr>
        <p:txBody>
          <a:bodyPr>
            <a:noAutofit/>
          </a:bodyPr>
          <a:lstStyle/>
          <a:p>
            <a:pPr algn="ctr">
              <a:defRPr/>
            </a:pPr>
            <a:r>
              <a:rPr lang="en-IN" sz="2800" dirty="0">
                <a:ln w="1905"/>
                <a:solidFill>
                  <a:srgbClr val="C00000"/>
                </a:solidFill>
                <a:effectLst>
                  <a:innerShdw blurRad="69850" dist="43180" dir="5400000">
                    <a:srgbClr val="000000">
                      <a:alpha val="65000"/>
                    </a:srgbClr>
                  </a:innerShdw>
                </a:effectLst>
                <a:latin typeface="Britannic Bold" pitchFamily="34" charset="0"/>
              </a:rPr>
              <a:t>Winners of 3rd Inter-School Language Day hosted by Seven Isles International School</a:t>
            </a:r>
          </a:p>
        </p:txBody>
      </p:sp>
      <p:pic>
        <p:nvPicPr>
          <p:cNvPr id="25" name="Picture 24" descr="http://smshetty.edusprint.in/?imageFileHostedPath=sms/smsis/up/userimg/baec6462-844d-4061-b9b8-c4830630b010_SMSI2555.jpg"/>
          <p:cNvPicPr/>
          <p:nvPr/>
        </p:nvPicPr>
        <p:blipFill>
          <a:blip r:embed="rId2">
            <a:extLst>
              <a:ext uri="{28A0092B-C50C-407E-A947-70E740481C1C}">
                <a14:useLocalDpi xmlns:a14="http://schemas.microsoft.com/office/drawing/2010/main" val="0"/>
              </a:ext>
            </a:extLst>
          </a:blip>
          <a:stretch>
            <a:fillRect/>
          </a:stretch>
        </p:blipFill>
        <p:spPr bwMode="auto">
          <a:xfrm>
            <a:off x="2104707" y="1371600"/>
            <a:ext cx="2209800" cy="2667000"/>
          </a:xfrm>
          <a:prstGeom prst="rect">
            <a:avLst/>
          </a:prstGeom>
          <a:noFill/>
          <a:ln w="88900" cap="sq" cmpd="thickThin">
            <a:solidFill>
              <a:srgbClr val="000000"/>
            </a:solidFill>
            <a:prstDash val="solid"/>
            <a:miter lim="800000"/>
          </a:ln>
          <a:effectLst>
            <a:innerShdw blurRad="76200">
              <a:srgbClr val="000000"/>
            </a:innerShdw>
          </a:effectLst>
          <a:extLst/>
        </p:spPr>
      </p:pic>
      <p:pic>
        <p:nvPicPr>
          <p:cNvPr id="26" name="Picture 25" descr="http://smshetty.edusprint.in/?imageFileHostedPath=sms/smsis/up/userimg/fa7fbe82-6a96-4353-9ef6-8b79cd0c2c9b_20210225_1127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337256"/>
            <a:ext cx="2209800" cy="2670220"/>
          </a:xfrm>
          <a:prstGeom prst="rect">
            <a:avLst/>
          </a:prstGeom>
          <a:ln w="88900" cap="sq" cmpd="thickThin">
            <a:solidFill>
              <a:srgbClr val="000000"/>
            </a:solidFill>
            <a:prstDash val="solid"/>
            <a:miter lim="800000"/>
          </a:ln>
          <a:effectLst>
            <a:innerShdw blurRad="76200">
              <a:srgbClr val="000000"/>
            </a:innerShdw>
          </a:effectLst>
        </p:spPr>
      </p:pic>
      <p:pic>
        <p:nvPicPr>
          <p:cNvPr id="27" name="Content Placeholder 3"/>
          <p:cNvPicPr/>
          <p:nvPr/>
        </p:nvPicPr>
        <p:blipFill>
          <a:blip r:embed="rId4" cstate="print">
            <a:extLst>
              <a:ext uri="{28A0092B-C50C-407E-A947-70E740481C1C}">
                <a14:useLocalDpi xmlns:a14="http://schemas.microsoft.com/office/drawing/2010/main" val="0"/>
              </a:ext>
            </a:extLst>
          </a:blip>
          <a:stretch>
            <a:fillRect/>
          </a:stretch>
        </p:blipFill>
        <p:spPr bwMode="auto">
          <a:xfrm>
            <a:off x="7318335" y="1371601"/>
            <a:ext cx="1913586" cy="2642315"/>
          </a:xfrm>
          <a:prstGeom prst="rect">
            <a:avLst/>
          </a:prstGeom>
          <a:noFill/>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8" name="Picture 27" descr="http://smshetty.edusprint.in/?imageFileHostedPath=sms/smsis/up/userimg/578479b1-8deb-48af-972a-24d1de7ae197_SMSI2197.jpg"/>
          <p:cNvPicPr/>
          <p:nvPr/>
        </p:nvPicPr>
        <p:blipFill>
          <a:blip r:embed="rId5">
            <a:extLst>
              <a:ext uri="{28A0092B-C50C-407E-A947-70E740481C1C}">
                <a14:useLocalDpi xmlns:a14="http://schemas.microsoft.com/office/drawing/2010/main" val="0"/>
              </a:ext>
            </a:extLst>
          </a:blip>
          <a:srcRect/>
          <a:stretch>
            <a:fillRect/>
          </a:stretch>
        </p:blipFill>
        <p:spPr bwMode="auto">
          <a:xfrm>
            <a:off x="2252731" y="4343400"/>
            <a:ext cx="2028507" cy="228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9" name="Picture 28" descr="http://smshetty.edusprint.in/?imageFileHostedPath=sms/smsis/up/userimg/a9676fae-22c0-4c4b-a4ff-84f35b53ecd8_SMSI975.jpg"/>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277932"/>
            <a:ext cx="1981200" cy="228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 name="Picture 29" descr="http://smshetty.edusprint.in/?imageFileHostedPath=sms/smsis/up/userimg/24322735-f070-4ed5-8fd7-14341182e647_SMSI67.jpg"/>
          <p:cNvPicPr/>
          <p:nvPr/>
        </p:nvPicPr>
        <p:blipFill>
          <a:blip r:embed="rId7">
            <a:extLst>
              <a:ext uri="{28A0092B-C50C-407E-A947-70E740481C1C}">
                <a14:useLocalDpi xmlns:a14="http://schemas.microsoft.com/office/drawing/2010/main" val="0"/>
              </a:ext>
            </a:extLst>
          </a:blip>
          <a:srcRect/>
          <a:stretch>
            <a:fillRect/>
          </a:stretch>
        </p:blipFill>
        <p:spPr bwMode="auto">
          <a:xfrm>
            <a:off x="7086600" y="4329112"/>
            <a:ext cx="1981200" cy="228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371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274638"/>
            <a:ext cx="8229600" cy="563562"/>
          </a:xfrm>
        </p:spPr>
        <p:txBody>
          <a:bodyPr>
            <a:noAutofit/>
          </a:bodyPr>
          <a:lstStyle/>
          <a:p>
            <a:pPr algn="ctr">
              <a:defRPr/>
            </a:pPr>
            <a:r>
              <a:rPr lang="en-IN" sz="4000" dirty="0">
                <a:ln w="1905"/>
                <a:solidFill>
                  <a:srgbClr val="C00000"/>
                </a:solidFill>
                <a:effectLst>
                  <a:innerShdw blurRad="69850" dist="43180" dir="5400000">
                    <a:srgbClr val="000000">
                      <a:alpha val="65000"/>
                    </a:srgbClr>
                  </a:innerShdw>
                </a:effectLst>
                <a:latin typeface="Britannic Bold" pitchFamily="34" charset="0"/>
              </a:rPr>
              <a:t>Curious Times</a:t>
            </a:r>
          </a:p>
        </p:txBody>
      </p:sp>
      <p:sp>
        <p:nvSpPr>
          <p:cNvPr id="8" name="Content Placeholder 7"/>
          <p:cNvSpPr>
            <a:spLocks noGrp="1"/>
          </p:cNvSpPr>
          <p:nvPr>
            <p:ph idx="1"/>
          </p:nvPr>
        </p:nvSpPr>
        <p:spPr>
          <a:xfrm>
            <a:off x="2133600" y="1219200"/>
            <a:ext cx="8229600" cy="4876800"/>
          </a:xfrm>
        </p:spPr>
        <p:txBody>
          <a:bodyPr/>
          <a:lstStyle/>
          <a:p>
            <a:pPr algn="just">
              <a:defRPr/>
            </a:pPr>
            <a:r>
              <a:rPr 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Four students were among the top 36 Winners pan India for the Innovative Young Citizen's Challenge organized by Curious Times</a:t>
            </a:r>
          </a:p>
          <a:p>
            <a:pPr marL="109537" indent="0" algn="just">
              <a:buNone/>
              <a:defRPr/>
            </a:pPr>
            <a:endParaRPr 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endParaRPr>
          </a:p>
          <a:p>
            <a:pPr>
              <a:defRPr/>
            </a:pPr>
            <a:r>
              <a:rPr lang="en-US" sz="3200" b="1" dirty="0" err="1">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Yashas</a:t>
            </a:r>
            <a:r>
              <a:rPr 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 Das CP I</a:t>
            </a:r>
          </a:p>
          <a:p>
            <a:pPr>
              <a:defRPr/>
            </a:pPr>
            <a:r>
              <a:rPr lang="en-US" sz="3200" b="1" dirty="0" err="1">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Aadit</a:t>
            </a:r>
            <a:r>
              <a:rPr 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 </a:t>
            </a:r>
            <a:r>
              <a:rPr lang="en-US" sz="3200" b="1" dirty="0" err="1">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Parakh</a:t>
            </a:r>
            <a:r>
              <a:rPr 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 CP III</a:t>
            </a:r>
          </a:p>
          <a:p>
            <a:pPr>
              <a:defRPr/>
            </a:pPr>
            <a:r>
              <a:rPr 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Ananya Harish CP V</a:t>
            </a:r>
          </a:p>
          <a:p>
            <a:pPr>
              <a:defRPr/>
            </a:pPr>
            <a:r>
              <a:rPr 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Ethan Fernandes Checkpoint I</a:t>
            </a:r>
          </a:p>
          <a:p>
            <a:pPr>
              <a:defRPr/>
            </a:pPr>
            <a:endParaRPr lang="en-IN" dirty="0"/>
          </a:p>
        </p:txBody>
      </p:sp>
    </p:spTree>
    <p:extLst>
      <p:ext uri="{BB962C8B-B14F-4D97-AF65-F5344CB8AC3E}">
        <p14:creationId xmlns:p14="http://schemas.microsoft.com/office/powerpoint/2010/main" val="273655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76201"/>
            <a:ext cx="8229600" cy="763141"/>
          </a:xfrm>
        </p:spPr>
        <p:txBody>
          <a:bodyPr>
            <a:normAutofit/>
          </a:bodyPr>
          <a:lstStyle/>
          <a:p>
            <a:pPr>
              <a:defRPr/>
            </a:pPr>
            <a:r>
              <a:rPr lang="en-US" sz="4000" dirty="0" err="1">
                <a:ln w="1905"/>
                <a:solidFill>
                  <a:srgbClr val="C00000"/>
                </a:solidFill>
                <a:effectLst>
                  <a:innerShdw blurRad="69850" dist="43180" dir="5400000">
                    <a:srgbClr val="000000">
                      <a:alpha val="65000"/>
                    </a:srgbClr>
                  </a:innerShdw>
                </a:effectLst>
                <a:latin typeface="Britannic Bold" pitchFamily="34" charset="0"/>
              </a:rPr>
              <a:t>Konkan</a:t>
            </a:r>
            <a:r>
              <a:rPr lang="en-US" sz="4000" dirty="0">
                <a:ln w="1905"/>
                <a:solidFill>
                  <a:srgbClr val="C00000"/>
                </a:solidFill>
                <a:effectLst>
                  <a:innerShdw blurRad="69850" dist="43180" dir="5400000">
                    <a:srgbClr val="000000">
                      <a:alpha val="65000"/>
                    </a:srgbClr>
                  </a:innerShdw>
                </a:effectLst>
                <a:latin typeface="Britannic Bold" pitchFamily="34" charset="0"/>
              </a:rPr>
              <a:t> Relief  </a:t>
            </a:r>
            <a:endParaRPr lang="en-IN" sz="4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3962400"/>
            <a:ext cx="3352800" cy="2489202"/>
          </a:xfrm>
          <a:ln w="88900" cap="sq" cmpd="thickThin">
            <a:solidFill>
              <a:srgbClr val="000000"/>
            </a:solidFill>
            <a:miter lim="800000"/>
          </a:ln>
          <a:effectLst>
            <a:innerShdw blurRad="76200">
              <a:srgbClr val="000000"/>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505201"/>
            <a:ext cx="2819400" cy="3206127"/>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4"/>
          <a:srcRect l="2469" t="34670" r="14597" b="18180"/>
          <a:stretch/>
        </p:blipFill>
        <p:spPr>
          <a:xfrm>
            <a:off x="6172201" y="990601"/>
            <a:ext cx="3730035" cy="2118291"/>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175" t="23335" r="1835" b="4443"/>
          <a:stretch/>
        </p:blipFill>
        <p:spPr>
          <a:xfrm>
            <a:off x="1828801" y="990600"/>
            <a:ext cx="4020623" cy="269423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0033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5862" y="423863"/>
            <a:ext cx="10544175" cy="519112"/>
          </a:xfrm>
        </p:spPr>
        <p:txBody>
          <a:bodyPr>
            <a:noAutofit/>
          </a:bodyPr>
          <a:lstStyle/>
          <a:p>
            <a:pPr>
              <a:defRPr/>
            </a:pPr>
            <a:r>
              <a:rPr lang="en-IN" sz="4000" dirty="0">
                <a:ln w="1905"/>
                <a:solidFill>
                  <a:srgbClr val="C00000"/>
                </a:solidFill>
                <a:effectLst>
                  <a:innerShdw blurRad="69850" dist="43180" dir="5400000">
                    <a:srgbClr val="000000">
                      <a:alpha val="65000"/>
                    </a:srgbClr>
                  </a:innerShdw>
                </a:effectLst>
                <a:latin typeface="Britannic Bold" pitchFamily="34" charset="0"/>
              </a:rPr>
              <a:t>IB Five Year Programme Evaluation Report</a:t>
            </a:r>
          </a:p>
        </p:txBody>
      </p:sp>
      <p:sp>
        <p:nvSpPr>
          <p:cNvPr id="13314" name="Content Placeholder 1"/>
          <p:cNvSpPr>
            <a:spLocks noGrp="1"/>
          </p:cNvSpPr>
          <p:nvPr>
            <p:ph idx="1"/>
          </p:nvPr>
        </p:nvSpPr>
        <p:spPr>
          <a:xfrm>
            <a:off x="1766532" y="1131889"/>
            <a:ext cx="8596668" cy="5726111"/>
          </a:xfrm>
        </p:spPr>
        <p:txBody>
          <a:bodyPr>
            <a:noAutofit/>
          </a:bodyPr>
          <a:lstStyle/>
          <a:p>
            <a:pPr marL="0" indent="0" algn="just">
              <a:buNone/>
            </a:pPr>
            <a:r>
              <a:rPr lang="en-US" altLang="en-US" sz="24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Based on the findings included in the report, the IB has not identified any matters to be addressed. We trust the information found in this report will support the school in its continued implementation and  enhancement of the IB programme. </a:t>
            </a:r>
          </a:p>
          <a:p>
            <a:pPr marL="0" indent="0" algn="just">
              <a:buNone/>
            </a:pPr>
            <a:r>
              <a:rPr lang="en-US" altLang="en-US" sz="24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We wish you continued success with the implementation of the IB Programme. We hope the self-study  process has been beneficial and will lead to an even stronger programme implementation. We appreciate  the contribution your school makes to the IB community and look forward even greater engagement in the  coming years. </a:t>
            </a:r>
            <a:endParaRPr lang="en-US" altLang="en-US" sz="2400" b="1" dirty="0" smtClean="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endParaRPr>
          </a:p>
          <a:p>
            <a:pPr marL="0" indent="0" algn="just">
              <a:buNone/>
            </a:pPr>
            <a:endParaRPr lang="en-US" altLang="en-US" sz="24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endParaRPr>
          </a:p>
          <a:p>
            <a:pPr marL="0" indent="0" algn="just">
              <a:buNone/>
            </a:pPr>
            <a:r>
              <a:rPr lang="en-US" altLang="en-US" sz="24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Yours sincerely, </a:t>
            </a:r>
          </a:p>
          <a:p>
            <a:pPr marL="0" indent="0">
              <a:buNone/>
            </a:pPr>
            <a:r>
              <a:rPr lang="en-US" altLang="en-US" sz="24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Adrian Kearney </a:t>
            </a:r>
          </a:p>
          <a:p>
            <a:pPr marL="0" indent="0">
              <a:buNone/>
            </a:pPr>
            <a:r>
              <a:rPr lang="en-US" altLang="en-US" sz="24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Director of IB World Schools</a:t>
            </a:r>
          </a:p>
          <a:p>
            <a:pPr marL="0" indent="0">
              <a:buNone/>
            </a:pPr>
            <a:r>
              <a:rPr lang="en-US" alt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
            </a:r>
            <a:br>
              <a:rPr lang="en-US" alt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br>
            <a:r>
              <a:rPr lang="en-US" alt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 </a:t>
            </a:r>
          </a:p>
          <a:p>
            <a:pPr marL="0" indent="0">
              <a:buNone/>
            </a:pPr>
            <a:r>
              <a:rPr lang="en-US" alt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t/>
            </a:r>
            <a:br>
              <a:rPr lang="en-US" alt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rPr>
            </a:br>
            <a:endParaRPr lang="en-IN" altLang="en-US" sz="3200" b="1" dirty="0">
              <a:solidFill>
                <a:srgbClr val="002060"/>
              </a:solidFill>
              <a:effectLst>
                <a:outerShdw blurRad="31750" dist="25400" dir="5400000" algn="tl" rotWithShape="0">
                  <a:srgbClr val="000000">
                    <a:alpha val="25000"/>
                  </a:srgbClr>
                </a:outerShdw>
              </a:effectLst>
              <a:latin typeface="Agency FB" panose="020B0503020202020204" pitchFamily="34" charset="0"/>
              <a:ea typeface="+mj-ea"/>
              <a:cs typeface="+mj-cs"/>
            </a:endParaRPr>
          </a:p>
        </p:txBody>
      </p:sp>
    </p:spTree>
    <p:extLst>
      <p:ext uri="{BB962C8B-B14F-4D97-AF65-F5344CB8AC3E}">
        <p14:creationId xmlns:p14="http://schemas.microsoft.com/office/powerpoint/2010/main" val="2165999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0688" y="349005"/>
            <a:ext cx="8382000" cy="569890"/>
          </a:xfrm>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Ayaan Ram of CP II  - 3  Gold Medals , Aerobics – Individual  Gold – Aerobics Mix Pair and  Rope </a:t>
            </a:r>
            <a:r>
              <a:rPr lang="en-US" sz="2000" dirty="0" err="1">
                <a:ln w="1905"/>
                <a:solidFill>
                  <a:srgbClr val="C00000"/>
                </a:solidFill>
                <a:effectLst>
                  <a:innerShdw blurRad="69850" dist="43180" dir="5400000">
                    <a:srgbClr val="000000">
                      <a:alpha val="65000"/>
                    </a:srgbClr>
                  </a:innerShdw>
                </a:effectLst>
                <a:latin typeface="Britannic Bold" pitchFamily="34" charset="0"/>
              </a:rPr>
              <a:t>Malkhamb</a:t>
            </a:r>
            <a:r>
              <a:rPr lang="en-US" sz="2000" dirty="0">
                <a:ln w="1905"/>
                <a:solidFill>
                  <a:srgbClr val="C00000"/>
                </a:solidFill>
                <a:effectLst>
                  <a:innerShdw blurRad="69850" dist="43180" dir="5400000">
                    <a:srgbClr val="000000">
                      <a:alpha val="65000"/>
                    </a:srgbClr>
                  </a:innerShdw>
                </a:effectLst>
                <a:latin typeface="Britannic Bold" pitchFamily="34" charset="0"/>
              </a:rPr>
              <a:t> conducted in Nepal </a:t>
            </a:r>
            <a:r>
              <a:rPr lang="en-US" sz="2000" dirty="0" err="1">
                <a:ln w="1905"/>
                <a:solidFill>
                  <a:srgbClr val="C00000"/>
                </a:solidFill>
                <a:effectLst>
                  <a:innerShdw blurRad="69850" dist="43180" dir="5400000">
                    <a:srgbClr val="000000">
                      <a:alpha val="65000"/>
                    </a:srgbClr>
                  </a:innerShdw>
                </a:effectLst>
                <a:latin typeface="Britannic Bold" pitchFamily="34" charset="0"/>
              </a:rPr>
              <a:t>orgainsed</a:t>
            </a:r>
            <a:r>
              <a:rPr lang="en-US" sz="2000" dirty="0">
                <a:ln w="1905"/>
                <a:solidFill>
                  <a:srgbClr val="C00000"/>
                </a:solidFill>
                <a:effectLst>
                  <a:innerShdw blurRad="69850" dist="43180" dir="5400000">
                    <a:srgbClr val="000000">
                      <a:alpha val="65000"/>
                    </a:srgbClr>
                  </a:innerShdw>
                </a:effectLst>
                <a:latin typeface="Britannic Bold" pitchFamily="34" charset="0"/>
              </a:rPr>
              <a:t> by National Youth Sports and Education federation (INDIA) from October 2 to October 6,2021</a:t>
            </a:r>
            <a:r>
              <a:rPr lang="en-IN" sz="2000" dirty="0">
                <a:ln w="1905"/>
                <a:solidFill>
                  <a:srgbClr val="C00000"/>
                </a:solidFill>
                <a:effectLst>
                  <a:innerShdw blurRad="69850" dist="43180" dir="5400000">
                    <a:srgbClr val="000000">
                      <a:alpha val="65000"/>
                    </a:srgbClr>
                  </a:innerShdw>
                </a:effectLst>
                <a:latin typeface="Britannic Bold" pitchFamily="34" charset="0"/>
              </a:rPr>
              <a:t/>
            </a:r>
            <a:br>
              <a:rPr lang="en-IN" sz="2000" dirty="0">
                <a:ln w="1905"/>
                <a:solidFill>
                  <a:srgbClr val="C00000"/>
                </a:solidFill>
                <a:effectLst>
                  <a:innerShdw blurRad="69850" dist="43180" dir="5400000">
                    <a:srgbClr val="000000">
                      <a:alpha val="65000"/>
                    </a:srgbClr>
                  </a:innerShdw>
                </a:effectLst>
                <a:latin typeface="Britannic Bold" pitchFamily="34" charset="0"/>
              </a:rPr>
            </a:br>
            <a:endParaRPr lang="en-IN"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5363"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157412" y="2037931"/>
            <a:ext cx="3352800" cy="4470900"/>
          </a:xfrm>
          <a:ln w="88900" cap="sq" cmpd="thickThin">
            <a:solidFill>
              <a:srgbClr val="000000"/>
            </a:solidFill>
            <a:miter lim="800000"/>
          </a:ln>
          <a:effectLst>
            <a:innerShdw blurRad="76200">
              <a:srgbClr val="000000"/>
            </a:innerShdw>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5005" y="2037931"/>
            <a:ext cx="4127683" cy="44709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44955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229600" cy="792162"/>
          </a:xfrm>
        </p:spPr>
        <p:txBody>
          <a:bodyPr>
            <a:noAutofit/>
          </a:bodyPr>
          <a:lstStyle/>
          <a:p>
            <a:pPr algn="ctr">
              <a:defRPr/>
            </a:pPr>
            <a:r>
              <a:rPr lang="en-US" sz="2400" dirty="0" err="1">
                <a:ln w="1905"/>
                <a:solidFill>
                  <a:srgbClr val="C00000"/>
                </a:solidFill>
                <a:effectLst>
                  <a:innerShdw blurRad="69850" dist="43180" dir="5400000">
                    <a:srgbClr val="000000">
                      <a:alpha val="65000"/>
                    </a:srgbClr>
                  </a:innerShdw>
                </a:effectLst>
                <a:latin typeface="Britannic Bold" pitchFamily="34" charset="0"/>
              </a:rPr>
              <a:t>Saee</a:t>
            </a:r>
            <a:r>
              <a:rPr lang="en-US" sz="2400" dirty="0">
                <a:ln w="1905"/>
                <a:solidFill>
                  <a:srgbClr val="C00000"/>
                </a:solidFill>
                <a:effectLst>
                  <a:innerShdw blurRad="69850" dist="43180" dir="5400000">
                    <a:srgbClr val="000000">
                      <a:alpha val="65000"/>
                    </a:srgbClr>
                  </a:innerShdw>
                </a:effectLst>
                <a:latin typeface="Britannic Bold" pitchFamily="34" charset="0"/>
              </a:rPr>
              <a:t> </a:t>
            </a:r>
            <a:r>
              <a:rPr lang="en-US" sz="2400" dirty="0" err="1">
                <a:ln w="1905"/>
                <a:solidFill>
                  <a:srgbClr val="C00000"/>
                </a:solidFill>
                <a:effectLst>
                  <a:innerShdw blurRad="69850" dist="43180" dir="5400000">
                    <a:srgbClr val="000000">
                      <a:alpha val="65000"/>
                    </a:srgbClr>
                  </a:innerShdw>
                </a:effectLst>
                <a:latin typeface="Britannic Bold" pitchFamily="34" charset="0"/>
              </a:rPr>
              <a:t>Durve</a:t>
            </a:r>
            <a:r>
              <a:rPr lang="en-US" sz="2400" dirty="0">
                <a:ln w="1905"/>
                <a:solidFill>
                  <a:srgbClr val="C00000"/>
                </a:solidFill>
                <a:effectLst>
                  <a:innerShdw blurRad="69850" dist="43180" dir="5400000">
                    <a:srgbClr val="000000">
                      <a:alpha val="65000"/>
                    </a:srgbClr>
                  </a:innerShdw>
                </a:effectLst>
                <a:latin typeface="Britannic Bold" pitchFamily="34" charset="0"/>
              </a:rPr>
              <a:t> of IEYC III - Rank 10 in the Internationally held Logical Reasoning Competition Logic-A-Thon 5.0.</a:t>
            </a:r>
            <a:endParaRPr lang="en-IN"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56322" name="Picture 2" descr="May be an image of ch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087" y="1228725"/>
            <a:ext cx="4065118" cy="5257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0196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0283" y="317500"/>
            <a:ext cx="10395479" cy="1320800"/>
          </a:xfrm>
        </p:spPr>
        <p:txBody>
          <a:bodyPr>
            <a:noAutofit/>
          </a:bodyPr>
          <a:lstStyle/>
          <a:p>
            <a:pPr algn="ctr">
              <a:defRPr/>
            </a:pPr>
            <a:r>
              <a:rPr lang="en-IN" sz="2400" dirty="0">
                <a:ln w="1905"/>
                <a:solidFill>
                  <a:srgbClr val="C00000"/>
                </a:solidFill>
                <a:effectLst>
                  <a:innerShdw blurRad="69850" dist="43180" dir="5400000">
                    <a:srgbClr val="000000">
                      <a:alpha val="65000"/>
                    </a:srgbClr>
                  </a:innerShdw>
                </a:effectLst>
                <a:latin typeface="Britannic Bold" pitchFamily="34" charset="0"/>
              </a:rPr>
              <a:t>Apeksha Fernandes-AS Level </a:t>
            </a:r>
            <a:r>
              <a:rPr lang="en-IN" sz="2400" dirty="0" smtClean="0">
                <a:ln w="1905"/>
                <a:solidFill>
                  <a:srgbClr val="C00000"/>
                </a:solidFill>
                <a:effectLst>
                  <a:innerShdw blurRad="69850" dist="43180" dir="5400000">
                    <a:srgbClr val="000000">
                      <a:alpha val="65000"/>
                    </a:srgbClr>
                  </a:innerShdw>
                </a:effectLst>
                <a:latin typeface="Britannic Bold" pitchFamily="34" charset="0"/>
              </a:rPr>
              <a:t>represented Maharashtra </a:t>
            </a:r>
            <a:r>
              <a:rPr lang="en-IN" sz="2400" dirty="0">
                <a:ln w="1905"/>
                <a:solidFill>
                  <a:srgbClr val="C00000"/>
                </a:solidFill>
                <a:effectLst>
                  <a:innerShdw blurRad="69850" dist="43180" dir="5400000">
                    <a:srgbClr val="000000">
                      <a:alpha val="65000"/>
                    </a:srgbClr>
                  </a:innerShdw>
                </a:effectLst>
                <a:latin typeface="Britannic Bold" pitchFamily="34" charset="0"/>
              </a:rPr>
              <a:t>at the National Aquatic Championship conducted by Swimming Federation of India at Senior and Junior Level in October</a:t>
            </a:r>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47837" y="1895475"/>
            <a:ext cx="3962400" cy="38481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237" y="1933575"/>
            <a:ext cx="4833938"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3617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304800"/>
            <a:ext cx="8229600" cy="411162"/>
          </a:xfrm>
        </p:spPr>
        <p:txBody>
          <a:bodyPr>
            <a:noAutofit/>
          </a:bodyPr>
          <a:lstStyle/>
          <a:p>
            <a:pPr algn="ctr">
              <a:defRPr/>
            </a:pPr>
            <a:r>
              <a:rPr lang="en-US" sz="3200" dirty="0">
                <a:solidFill>
                  <a:srgbClr val="FF33CC"/>
                </a:solidFill>
                <a:latin typeface="Agency FB" panose="020B0503020202020204" pitchFamily="34" charset="0"/>
              </a:rPr>
              <a:t>INTER SCHOOL CARROM AND CHESS COMPETITION</a:t>
            </a:r>
            <a:endParaRPr lang="en-IN" sz="3200" dirty="0">
              <a:solidFill>
                <a:srgbClr val="FF33CC"/>
              </a:solidFill>
              <a:latin typeface="Agency FB" panose="020B0503020202020204" pitchFamily="34" charset="0"/>
            </a:endParaRPr>
          </a:p>
        </p:txBody>
      </p:sp>
      <p:pic>
        <p:nvPicPr>
          <p:cNvPr id="17410"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866775"/>
            <a:ext cx="4044950" cy="2971800"/>
          </a:xfrm>
        </p:spPr>
      </p:pic>
      <p:pic>
        <p:nvPicPr>
          <p:cNvPr id="1741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838200"/>
            <a:ext cx="4292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6350" y="3911601"/>
            <a:ext cx="39497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3242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359603"/>
            <a:ext cx="8229600" cy="1143000"/>
          </a:xfrm>
        </p:spPr>
        <p:txBody>
          <a:bodyPr>
            <a:normAutofit fontScale="90000"/>
          </a:bodyPr>
          <a:lstStyle/>
          <a:p>
            <a:pPr>
              <a:defRPr/>
            </a:pPr>
            <a:r>
              <a:rPr lang="en-US" sz="2700" dirty="0">
                <a:solidFill>
                  <a:srgbClr val="FF33CC"/>
                </a:solidFill>
                <a:latin typeface="Agency FB" panose="020B0503020202020204" pitchFamily="34" charset="0"/>
              </a:rPr>
              <a:t/>
            </a:r>
            <a:br>
              <a:rPr lang="en-US" sz="2700" dirty="0">
                <a:solidFill>
                  <a:srgbClr val="FF33CC"/>
                </a:solidFill>
                <a:latin typeface="Agency FB" panose="020B0503020202020204" pitchFamily="34" charset="0"/>
              </a:rPr>
            </a:br>
            <a:r>
              <a:rPr lang="en-US" sz="2700" dirty="0">
                <a:solidFill>
                  <a:srgbClr val="FF33CC"/>
                </a:solidFill>
                <a:latin typeface="Agency FB" panose="020B0503020202020204" pitchFamily="34" charset="0"/>
              </a:rPr>
              <a:t>Gaurav </a:t>
            </a:r>
            <a:r>
              <a:rPr lang="en-US" sz="2700" dirty="0" err="1">
                <a:solidFill>
                  <a:srgbClr val="FF33CC"/>
                </a:solidFill>
                <a:latin typeface="Agency FB" panose="020B0503020202020204" pitchFamily="34" charset="0"/>
              </a:rPr>
              <a:t>Waigankar</a:t>
            </a:r>
            <a:r>
              <a:rPr lang="en-US" sz="2700" dirty="0">
                <a:solidFill>
                  <a:srgbClr val="FF33CC"/>
                </a:solidFill>
                <a:latin typeface="Agency FB" panose="020B0503020202020204" pitchFamily="34" charset="0"/>
              </a:rPr>
              <a:t> of Checkpoint</a:t>
            </a:r>
            <a:r>
              <a:rPr lang="en-US" sz="2700" dirty="0"/>
              <a:t>-</a:t>
            </a:r>
            <a:r>
              <a:rPr lang="en-US" sz="2700" dirty="0">
                <a:solidFill>
                  <a:srgbClr val="FF33CC"/>
                </a:solidFill>
                <a:latin typeface="Agency FB" panose="020B0503020202020204" pitchFamily="34" charset="0"/>
              </a:rPr>
              <a:t>finalist for Pulse 2021 an online inter-school music competition </a:t>
            </a:r>
            <a:r>
              <a:rPr lang="en-US" sz="2700" dirty="0" err="1">
                <a:solidFill>
                  <a:srgbClr val="FF33CC"/>
                </a:solidFill>
                <a:latin typeface="Agency FB" panose="020B0503020202020204" pitchFamily="34" charset="0"/>
              </a:rPr>
              <a:t>organised</a:t>
            </a:r>
            <a:r>
              <a:rPr lang="en-US" sz="2700" dirty="0">
                <a:solidFill>
                  <a:srgbClr val="FF33CC"/>
                </a:solidFill>
                <a:latin typeface="Agency FB" panose="020B0503020202020204" pitchFamily="34" charset="0"/>
              </a:rPr>
              <a:t> by  Bombay International School</a:t>
            </a:r>
            <a:r>
              <a:rPr lang="en-US" sz="3100" dirty="0">
                <a:solidFill>
                  <a:srgbClr val="FF33CC"/>
                </a:solidFill>
                <a:latin typeface="Agency FB" panose="020B0503020202020204" pitchFamily="34" charset="0"/>
              </a:rPr>
              <a:t>.</a:t>
            </a:r>
            <a:endParaRPr lang="en-IN" sz="3100" dirty="0">
              <a:solidFill>
                <a:srgbClr val="FF33CC"/>
              </a:solidFill>
              <a:latin typeface="Agency FB" panose="020B0503020202020204" pitchFamily="34" charset="0"/>
            </a:endParaRPr>
          </a:p>
        </p:txBody>
      </p:sp>
      <p:pic>
        <p:nvPicPr>
          <p:cNvPr id="68610" name="Picture 2" descr="May be an image of 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9787" y="2197100"/>
            <a:ext cx="5013961" cy="4064000"/>
          </a:xfrm>
          <a:ln w="88900" cap="sq" cmpd="thickThin">
            <a:solidFill>
              <a:srgbClr val="000000"/>
            </a:solidFill>
            <a:miter lim="800000"/>
          </a:ln>
          <a:effectLst>
            <a:innerShdw blurRad="76200">
              <a:srgbClr val="000000"/>
            </a:innerShdw>
          </a:effectLst>
        </p:spPr>
      </p:pic>
      <p:pic>
        <p:nvPicPr>
          <p:cNvPr id="68612" name="Picture 4" descr="May be an image of child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197100"/>
            <a:ext cx="3048000" cy="4064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39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533400"/>
            <a:ext cx="8001000" cy="990600"/>
          </a:xfrm>
          <a:extLst/>
        </p:spPr>
        <p:txBody>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Ananya Harish, a budding author had her first book launched on Sunday, 3rd July.</a:t>
            </a:r>
          </a:p>
        </p:txBody>
      </p:sp>
      <p:pic>
        <p:nvPicPr>
          <p:cNvPr id="2" name="Picture 1"/>
          <p:cNvPicPr>
            <a:picLocks noChangeAspect="1"/>
          </p:cNvPicPr>
          <p:nvPr/>
        </p:nvPicPr>
        <p:blipFill rotWithShape="1">
          <a:blip r:embed="rId2"/>
          <a:srcRect r="-1204" b="21285"/>
          <a:stretch/>
        </p:blipFill>
        <p:spPr>
          <a:xfrm>
            <a:off x="2197634" y="1676400"/>
            <a:ext cx="7968343" cy="4648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69393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just">
              <a:defRPr/>
            </a:pPr>
            <a:r>
              <a:rPr lang="en-US" sz="2800" dirty="0" err="1">
                <a:solidFill>
                  <a:srgbClr val="FF33CC"/>
                </a:solidFill>
                <a:latin typeface="Agency FB" panose="020B0503020202020204" pitchFamily="34" charset="0"/>
              </a:rPr>
              <a:t>Principal,Ms</a:t>
            </a:r>
            <a:r>
              <a:rPr lang="en-US" sz="2800" dirty="0">
                <a:solidFill>
                  <a:srgbClr val="FF33CC"/>
                </a:solidFill>
                <a:latin typeface="Agency FB" panose="020B0503020202020204" pitchFamily="34" charset="0"/>
              </a:rPr>
              <a:t> Mildred Lobo was inducted as a member of the “Swiss Culture Committee” by  </a:t>
            </a:r>
            <a:r>
              <a:rPr lang="en-US" sz="2800" dirty="0" err="1">
                <a:solidFill>
                  <a:srgbClr val="FF33CC"/>
                </a:solidFill>
                <a:latin typeface="Agency FB" panose="020B0503020202020204" pitchFamily="34" charset="0"/>
              </a:rPr>
              <a:t>organisation</a:t>
            </a:r>
            <a:r>
              <a:rPr lang="en-US" sz="2800" dirty="0">
                <a:solidFill>
                  <a:srgbClr val="FF33CC"/>
                </a:solidFill>
                <a:latin typeface="Agency FB" panose="020B0503020202020204" pitchFamily="34" charset="0"/>
              </a:rPr>
              <a:t> for Swiss Education </a:t>
            </a:r>
            <a:endParaRPr lang="en-IN" sz="2800" dirty="0">
              <a:solidFill>
                <a:srgbClr val="FF33CC"/>
              </a:solidFill>
              <a:latin typeface="Agency FB" panose="020B0503020202020204" pitchFamily="34" charset="0"/>
            </a:endParaRPr>
          </a:p>
        </p:txBody>
      </p:sp>
      <p:pic>
        <p:nvPicPr>
          <p:cNvPr id="69634" name="Picture 2" descr="https://scontent-bom1-1.xx.fbcdn.net/v/t1.6435-9/p526x395/243949323_4363772687011637_8728878502894176765_n.jpg?_nc_cat=105&amp;ccb=1-5&amp;_nc_sid=b9115d&amp;_nc_ohc=1S2rezJFAp8AX9FUrKW&amp;_nc_ht=scontent-bom1-1.xx&amp;oh=79162e898edaa3a5c9faf73fc6b579d0&amp;oe=618331F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67400" y="1865580"/>
            <a:ext cx="4419600" cy="4154220"/>
          </a:xfrm>
          <a:ln w="88900" cap="sq" cmpd="thickThin">
            <a:solidFill>
              <a:srgbClr val="000000"/>
            </a:solidFill>
            <a:miter lim="800000"/>
          </a:ln>
          <a:effectLst>
            <a:innerShdw blurRad="76200">
              <a:srgbClr val="000000"/>
            </a:innerShdw>
          </a:effectLst>
        </p:spPr>
      </p:pic>
      <p:pic>
        <p:nvPicPr>
          <p:cNvPr id="69636" name="Picture 4" descr="May be an image of 2 people, including Mildred Lobo and people stan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905000"/>
            <a:ext cx="3276599" cy="1981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9638" name="Picture 6" descr="May be an image of 2 people and people sta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4352682"/>
            <a:ext cx="3733800" cy="250531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6403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defRPr/>
            </a:pPr>
            <a:r>
              <a:rPr lang="en-US" sz="2400" dirty="0">
                <a:solidFill>
                  <a:srgbClr val="FF33CC"/>
                </a:solidFill>
                <a:latin typeface="Agency FB" panose="020B0503020202020204" pitchFamily="34" charset="0"/>
              </a:rPr>
              <a:t>Our school has been recognized among the Top 20 Mumbai Schools offering the International curriculum and among the Top 5 Schools in Zone C in Time School Survey 2021. </a:t>
            </a:r>
            <a:endParaRPr lang="en-IN" sz="2400" dirty="0">
              <a:solidFill>
                <a:srgbClr val="FF33CC"/>
              </a:solidFill>
              <a:latin typeface="Agency FB" panose="020B0503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1943302" y="1727200"/>
            <a:ext cx="3595343" cy="4943598"/>
          </a:xfrm>
          <a:ln w="88900" cap="sq" cmpd="thickThin">
            <a:solidFill>
              <a:srgbClr val="000000"/>
            </a:solidFill>
            <a:miter lim="800000"/>
          </a:ln>
          <a:effectLst>
            <a:innerShdw blurRad="76200">
              <a:srgbClr val="000000"/>
            </a:innerShdw>
          </a:effectLst>
        </p:spPr>
      </p:pic>
      <p:pic>
        <p:nvPicPr>
          <p:cNvPr id="70658" name="Picture 2" descr="May be an image of 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2" y="1727200"/>
            <a:ext cx="4038845" cy="494359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942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253712"/>
            <a:ext cx="8229600" cy="1143000"/>
          </a:xfrm>
        </p:spPr>
        <p:txBody>
          <a:bodyPr>
            <a:noAutofit/>
          </a:bodyPr>
          <a:lstStyle/>
          <a:p>
            <a:pPr>
              <a:defRPr/>
            </a:pPr>
            <a:r>
              <a:rPr lang="en-US" sz="2000" dirty="0">
                <a:solidFill>
                  <a:srgbClr val="FF33CC"/>
                </a:solidFill>
                <a:latin typeface="Agency FB" panose="020B0503020202020204" pitchFamily="34" charset="0"/>
              </a:rPr>
              <a:t>Apeksha our student from the International Section wins both the Junior National &amp; Women's Championship at the National Aquatic Championship held in Bangalore last two weeks . She wins 7 Gold &amp; 4 Silver Medals . She created three National Records. She won the Best Swimmer in both the Junior &amp; Women's Category with the highest medals. she has been adjudicated as the *best swimmer in the country at 16</a:t>
            </a:r>
            <a:endParaRPr lang="en-IN" sz="2000" dirty="0">
              <a:solidFill>
                <a:srgbClr val="FF33CC"/>
              </a:solidFill>
              <a:latin typeface="Agency FB" panose="020B0503020202020204" pitchFamily="34" charset="0"/>
            </a:endParaRPr>
          </a:p>
        </p:txBody>
      </p:sp>
      <p:pic>
        <p:nvPicPr>
          <p:cNvPr id="18438" name="Picture 6" descr="https://scontent.fbom2-1.fna.fbcdn.net/v/t1.6435-9/p370x247/249670966_10159792090349458_3221331611235756328_n.jpg?_nc_cat=107&amp;ccb=1-5&amp;_nc_sid=b9115d&amp;_nc_ohc=xCj-WOaafvoAX9B5MUW&amp;_nc_ht=scontent.fbom2-1.fna&amp;oh=6a244e8d7611c41d11f7d34b32cfcbfb&amp;oe=61ADE2D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19747" y="1768620"/>
            <a:ext cx="3458280" cy="4977967"/>
          </a:xfrm>
          <a:ln w="88900" cap="sq" cmpd="thickThin">
            <a:solidFill>
              <a:srgbClr val="000000"/>
            </a:solidFill>
            <a:miter lim="800000"/>
          </a:ln>
          <a:effectLst>
            <a:innerShdw blurRad="76200">
              <a:srgbClr val="000000"/>
            </a:innerShdw>
          </a:effectLst>
        </p:spPr>
      </p:pic>
      <p:pic>
        <p:nvPicPr>
          <p:cNvPr id="18440" name="Picture 8" descr="https://scontent.fbom2-2.fna.fbcdn.net/v/t1.6435-9/p180x540/249787601_10159792090659458_6982677042927427360_n.jpg?_nc_cat=105&amp;ccb=1-5&amp;_nc_sid=b9115d&amp;_nc_ohc=X0ovXxlFsF4AX_0xb8U&amp;tn=4xY-TC2MoziV3d7j&amp;_nc_ht=scontent.fbom2-2.fna&amp;oh=294b96bfdb905f681912c47fdde3b2a3&amp;oe=61B073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060" y="1768619"/>
            <a:ext cx="2890724" cy="24799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8442" name="Picture 10" descr="May be an image of one or more people and people sta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027" y="4220875"/>
            <a:ext cx="5473000" cy="25257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8444" name="Picture 12" descr="May be an image of one or more people and people stand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6867" y="1768619"/>
            <a:ext cx="2424161" cy="24591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126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434696" y="338138"/>
            <a:ext cx="8596668" cy="676275"/>
          </a:xfrm>
        </p:spPr>
        <p:txBody>
          <a:bodyPr/>
          <a:lstStyle/>
          <a:p>
            <a:pPr>
              <a:defRPr/>
            </a:pPr>
            <a:endParaRPr lang="en-IN" dirty="0"/>
          </a:p>
        </p:txBody>
      </p:sp>
      <p:pic>
        <p:nvPicPr>
          <p:cNvPr id="19459"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3725" y="1458913"/>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May be an image of one or more people, people standing and flower"/>
          <p:cNvPicPr>
            <a:picLocks noChangeAspect="1" noChangeArrowheads="1"/>
          </p:cNvPicPr>
          <p:nvPr/>
        </p:nvPicPr>
        <p:blipFill>
          <a:blip r:embed="rId3">
            <a:extLst>
              <a:ext uri="{28A0092B-C50C-407E-A947-70E740481C1C}">
                <a14:useLocalDpi xmlns:a14="http://schemas.microsoft.com/office/drawing/2010/main" val="0"/>
              </a:ext>
            </a:extLst>
          </a:blip>
          <a:srcRect l="17850" t="29231" r="12373" b="10001"/>
          <a:stretch>
            <a:fillRect/>
          </a:stretch>
        </p:blipFill>
        <p:spPr bwMode="auto">
          <a:xfrm>
            <a:off x="6553200" y="1481138"/>
            <a:ext cx="373380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descr="May be an image of 10 people and people sta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4114800"/>
            <a:ext cx="4572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485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5055" y="152400"/>
            <a:ext cx="8229600" cy="1143000"/>
          </a:xfrm>
        </p:spPr>
        <p:txBody>
          <a:bodyPr>
            <a:noAutofit/>
          </a:bodyPr>
          <a:lstStyle/>
          <a:p>
            <a:pPr>
              <a:defRPr/>
            </a:pPr>
            <a:r>
              <a:rPr lang="en-US" sz="2400" dirty="0">
                <a:solidFill>
                  <a:srgbClr val="FF33CC"/>
                </a:solidFill>
                <a:latin typeface="Bahnschrift Light Condensed" panose="020B0502040204020203" pitchFamily="34" charset="0"/>
              </a:rPr>
              <a:t/>
            </a:r>
            <a:br>
              <a:rPr lang="en-US" sz="2400" dirty="0">
                <a:solidFill>
                  <a:srgbClr val="FF33CC"/>
                </a:solidFill>
                <a:latin typeface="Bahnschrift Light Condensed" panose="020B0502040204020203" pitchFamily="34" charset="0"/>
              </a:rPr>
            </a:br>
            <a:r>
              <a:rPr lang="en-US" sz="2400" dirty="0">
                <a:solidFill>
                  <a:srgbClr val="FF33CC"/>
                </a:solidFill>
                <a:latin typeface="Bahnschrift Light Condensed" panose="020B0502040204020203" pitchFamily="34" charset="0"/>
              </a:rPr>
              <a:t>Riddhima Pradhan from Checkpoint III  secured First rank in  Fitness Challenge event U-15 female  category in </a:t>
            </a:r>
            <a:r>
              <a:rPr lang="en-US" sz="2400" dirty="0" err="1">
                <a:solidFill>
                  <a:srgbClr val="FF33CC"/>
                </a:solidFill>
                <a:latin typeface="Bahnschrift Light Condensed" panose="020B0502040204020203" pitchFamily="34" charset="0"/>
              </a:rPr>
              <a:t>Spartive</a:t>
            </a:r>
            <a:r>
              <a:rPr lang="en-US" sz="2400" dirty="0">
                <a:solidFill>
                  <a:srgbClr val="FF33CC"/>
                </a:solidFill>
                <a:latin typeface="Bahnschrift Light Condensed" panose="020B0502040204020203" pitchFamily="34" charset="0"/>
              </a:rPr>
              <a:t>  Let’s Play!</a:t>
            </a:r>
            <a:r>
              <a:rPr lang="en-US" sz="2400" dirty="0">
                <a:solidFill>
                  <a:srgbClr val="002060"/>
                </a:solidFill>
                <a:latin typeface="Bahnschrift Light Condensed" panose="020B0502040204020203" pitchFamily="34" charset="0"/>
              </a:rPr>
              <a:t> </a:t>
            </a:r>
            <a:r>
              <a:rPr lang="en-US" sz="2400" dirty="0">
                <a:solidFill>
                  <a:srgbClr val="FF33CC"/>
                </a:solidFill>
                <a:latin typeface="Bahnschrift Light Condensed" panose="020B0502040204020203" pitchFamily="34" charset="0"/>
              </a:rPr>
              <a:t>hosted by </a:t>
            </a:r>
            <a:r>
              <a:rPr lang="en-US" sz="2400" dirty="0" err="1">
                <a:solidFill>
                  <a:srgbClr val="FF33CC"/>
                </a:solidFill>
                <a:latin typeface="Bahnschrift Light Condensed" panose="020B0502040204020203" pitchFamily="34" charset="0"/>
              </a:rPr>
              <a:t>Pallavi</a:t>
            </a:r>
            <a:r>
              <a:rPr lang="en-US" sz="2400" dirty="0">
                <a:solidFill>
                  <a:srgbClr val="FF33CC"/>
                </a:solidFill>
                <a:latin typeface="Bahnschrift Light Condensed" panose="020B0502040204020203" pitchFamily="34" charset="0"/>
              </a:rPr>
              <a:t> Model School, Boduppai  and Organized by SFAPLAY.COM.</a:t>
            </a:r>
            <a:r>
              <a:rPr lang="en-IN" sz="2400" dirty="0">
                <a:solidFill>
                  <a:srgbClr val="FF33CC"/>
                </a:solidFill>
                <a:latin typeface="Bahnschrift Light Condensed" panose="020B0502040204020203" pitchFamily="34" charset="0"/>
              </a:rPr>
              <a:t/>
            </a:r>
            <a:br>
              <a:rPr lang="en-IN" sz="2400" dirty="0">
                <a:solidFill>
                  <a:srgbClr val="FF33CC"/>
                </a:solidFill>
                <a:latin typeface="Bahnschrift Light Condensed" panose="020B0502040204020203" pitchFamily="34" charset="0"/>
              </a:rPr>
            </a:br>
            <a:endParaRPr lang="en-IN" sz="2400" dirty="0">
              <a:solidFill>
                <a:srgbClr val="FF33CC"/>
              </a:solidFill>
              <a:latin typeface="Bahnschrift Light Condensed"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8129" y="1905001"/>
            <a:ext cx="3948545" cy="3960751"/>
          </a:xfrm>
          <a:ln w="88900" cap="sq" cmpd="thickThin">
            <a:solidFill>
              <a:srgbClr val="000000"/>
            </a:solidFill>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6276530" y="1837101"/>
            <a:ext cx="3955053" cy="406328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27978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76199"/>
            <a:ext cx="8229600" cy="1143000"/>
          </a:xfrm>
        </p:spPr>
        <p:txBody>
          <a:bodyPr>
            <a:normAutofit fontScale="90000"/>
          </a:bodyPr>
          <a:lstStyle/>
          <a:p>
            <a:pPr algn="ctr">
              <a:defRPr/>
            </a:pPr>
            <a:r>
              <a:rPr lang="en-US" sz="2700" dirty="0">
                <a:solidFill>
                  <a:srgbClr val="002060"/>
                </a:solidFill>
                <a:latin typeface="Bahnschrift Light Condensed" panose="020B0502040204020203" pitchFamily="34" charset="0"/>
              </a:rPr>
              <a:t/>
            </a:r>
            <a:br>
              <a:rPr lang="en-US" sz="2700" dirty="0">
                <a:solidFill>
                  <a:srgbClr val="002060"/>
                </a:solidFill>
                <a:latin typeface="Bahnschrift Light Condensed" panose="020B0502040204020203" pitchFamily="34" charset="0"/>
              </a:rPr>
            </a:br>
            <a:r>
              <a:rPr lang="en-US" sz="2000" dirty="0">
                <a:solidFill>
                  <a:srgbClr val="002060"/>
                </a:solidFill>
                <a:latin typeface="Bahnschrift Light Condensed" panose="020B0502040204020203" pitchFamily="34" charset="0"/>
              </a:rPr>
              <a:t>Shanaya Poojari from IEYC I won 1st prize and </a:t>
            </a:r>
            <a:r>
              <a:rPr lang="en-US" sz="2000" dirty="0" err="1">
                <a:solidFill>
                  <a:srgbClr val="002060"/>
                </a:solidFill>
                <a:latin typeface="Bahnschrift Light Condensed" panose="020B0502040204020203" pitchFamily="34" charset="0"/>
              </a:rPr>
              <a:t>Vian</a:t>
            </a:r>
            <a:r>
              <a:rPr lang="en-US" sz="2000" dirty="0">
                <a:solidFill>
                  <a:srgbClr val="002060"/>
                </a:solidFill>
                <a:latin typeface="Bahnschrift Light Condensed" panose="020B0502040204020203" pitchFamily="34" charset="0"/>
              </a:rPr>
              <a:t> Mehra from IEYC I won the 2nd prize in Character Parade, Shivansh Kapse from IEYC II  won 1st prize, Naisha Sharma from IEYC II won 2nd prize,  Aaradhya Kumar from IEYC III  won 3rd prize in design a Book Jacket. Arzoo Dhindsa from IEYC III won the 1st prize in the Book Review competition in </a:t>
            </a:r>
            <a:r>
              <a:rPr lang="en-US" sz="2000" dirty="0">
                <a:solidFill>
                  <a:srgbClr val="FF33CC"/>
                </a:solidFill>
                <a:latin typeface="Bahnschrift Light Condensed" panose="020B0502040204020203" pitchFamily="34" charset="0"/>
              </a:rPr>
              <a:t>RBK International Academy, Interschool Literacy Competition held on October 8, 2021.</a:t>
            </a:r>
            <a:r>
              <a:rPr lang="en-IN" sz="4400" dirty="0">
                <a:solidFill>
                  <a:srgbClr val="FF33CC"/>
                </a:solidFill>
                <a:latin typeface="Bahnschrift Light Condensed" panose="020B0502040204020203" pitchFamily="34" charset="0"/>
              </a:rPr>
              <a:t/>
            </a:r>
            <a:br>
              <a:rPr lang="en-IN" sz="4400" dirty="0">
                <a:solidFill>
                  <a:srgbClr val="FF33CC"/>
                </a:solidFill>
                <a:latin typeface="Bahnschrift Light Condensed" panose="020B0502040204020203" pitchFamily="34" charset="0"/>
              </a:rPr>
            </a:br>
            <a:endParaRPr lang="en-IN" dirty="0"/>
          </a:p>
        </p:txBody>
      </p:sp>
      <p:pic>
        <p:nvPicPr>
          <p:cNvPr id="71682" name="Picture 2" descr="https://scontent.fbom2-2.fna.fbcdn.net/v/t1.6435-9/s600x600/245790892_653593989379282_5855109594259655829_n.jpg?_nc_cat=109&amp;ccb=1-5&amp;_nc_sid=b9115d&amp;_nc_ohc=8fkXBTelGQAAX8N7P3c&amp;_nc_ht=scontent.fbom2-2.fna&amp;oh=7153afc7d51319037438d7e5a204c579&amp;oe=61AE4AE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749063"/>
            <a:ext cx="2244436" cy="2666999"/>
          </a:xfrm>
          <a:ln w="88900" cap="sq" cmpd="thickThin">
            <a:solidFill>
              <a:srgbClr val="000000"/>
            </a:solidFill>
            <a:miter lim="800000"/>
          </a:ln>
          <a:effectLst>
            <a:innerShdw blurRad="76200">
              <a:srgbClr val="000000"/>
            </a:innerShdw>
          </a:effectLst>
        </p:spPr>
      </p:pic>
      <p:pic>
        <p:nvPicPr>
          <p:cNvPr id="71684" name="Picture 4" descr="https://scontent.fbom2-1.fna.fbcdn.net/v/t1.6435-9/s600x600/245929902_653594039379277_4528671904955186721_n.jpg?_nc_cat=107&amp;ccb=1-5&amp;_nc_sid=b9115d&amp;_nc_ohc=Ja90Jid_AHAAX-93ukh&amp;_nc_ht=scontent.fbom2-1.fna&amp;oh=64fab7c43b9c949ea633b19896985f01&amp;oe=61B149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006" y="1579418"/>
            <a:ext cx="2293794" cy="25060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686" name="Picture 6" descr="https://scontent.fbom2-2.fna.fbcdn.net/v/t1.6435-9/p480x480/245413412_653594079379273_339483755424864567_n.jpg?_nc_cat=102&amp;ccb=1-5&amp;_nc_sid=b9115d&amp;_nc_ohc=mQRpIeiKHasAX-v4Ikj&amp;_nc_ht=scontent.fbom2-2.fna&amp;oh=c1d9917af237c3e8e69ebe26eceb0e7d&amp;oe=61B097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293" y="1447801"/>
            <a:ext cx="2131895" cy="26515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688" name="Picture 8" descr="May be an illustration of child and stand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3383" y="4191000"/>
            <a:ext cx="2209800" cy="256327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690" name="Picture 10" descr="May be an image of book"/>
          <p:cNvPicPr>
            <a:picLocks noChangeAspect="1" noChangeArrowheads="1"/>
          </p:cNvPicPr>
          <p:nvPr/>
        </p:nvPicPr>
        <p:blipFill rotWithShape="1">
          <a:blip r:embed="rId6">
            <a:extLst>
              <a:ext uri="{28A0092B-C50C-407E-A947-70E740481C1C}">
                <a14:useLocalDpi xmlns:a14="http://schemas.microsoft.com/office/drawing/2010/main" val="0"/>
              </a:ext>
            </a:extLst>
          </a:blip>
          <a:srcRect t="23255" r="10000"/>
          <a:stretch/>
        </p:blipFill>
        <p:spPr bwMode="auto">
          <a:xfrm>
            <a:off x="4526106" y="4416062"/>
            <a:ext cx="4511387" cy="233821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796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752600" y="609600"/>
            <a:ext cx="8534400" cy="5334000"/>
          </a:xfrm>
        </p:spPr>
        <p:txBody>
          <a:bodyPr/>
          <a:lstStyle/>
          <a:p>
            <a:pPr algn="ctr" eaLnBrk="1" hangingPunct="1"/>
            <a:r>
              <a:rPr lang="en-US" altLang="en-US" b="1" dirty="0" smtClean="0">
                <a:solidFill>
                  <a:srgbClr val="002060"/>
                </a:solidFill>
                <a:latin typeface="Bell MT" panose="02020503060305020303" pitchFamily="18" charset="0"/>
                <a:cs typeface="Tahoma" panose="020B0604030504040204" pitchFamily="34" charset="0"/>
              </a:rPr>
              <a:t/>
            </a:r>
            <a:br>
              <a:rPr lang="en-US" altLang="en-US" b="1" dirty="0" smtClean="0">
                <a:solidFill>
                  <a:srgbClr val="002060"/>
                </a:solidFill>
                <a:latin typeface="Bell MT" panose="02020503060305020303" pitchFamily="18" charset="0"/>
                <a:cs typeface="Tahoma" panose="020B0604030504040204" pitchFamily="34" charset="0"/>
              </a:rPr>
            </a:br>
            <a:r>
              <a:rPr lang="en-US" altLang="en-US" b="1" dirty="0" smtClean="0">
                <a:solidFill>
                  <a:srgbClr val="002060"/>
                </a:solidFill>
                <a:latin typeface="Bell MT" panose="02020503060305020303" pitchFamily="18" charset="0"/>
                <a:cs typeface="Tahoma" panose="020B0604030504040204" pitchFamily="34" charset="0"/>
              </a:rPr>
              <a:t>We ranked No.1 in India under the Top International            Schools – Parameter wise for                   ‘Co-Curricular Education’ </a:t>
            </a:r>
            <a:r>
              <a:rPr lang="en-US" altLang="en-US" sz="5400" b="1" dirty="0">
                <a:solidFill>
                  <a:srgbClr val="002060"/>
                </a:solidFill>
                <a:latin typeface="Bell MT" panose="02020503060305020303" pitchFamily="18" charset="0"/>
                <a:cs typeface="Tahoma" panose="020B0604030504040204" pitchFamily="34" charset="0"/>
              </a:rPr>
              <a:t>                                        </a:t>
            </a:r>
            <a:r>
              <a:rPr lang="en-US" altLang="en-US" b="1" dirty="0" smtClean="0">
                <a:solidFill>
                  <a:srgbClr val="002060"/>
                </a:solidFill>
                <a:latin typeface="Bell MT" panose="02020503060305020303" pitchFamily="18" charset="0"/>
                <a:cs typeface="Tahoma" panose="020B0604030504040204" pitchFamily="34" charset="0"/>
              </a:rPr>
              <a:t/>
            </a:r>
            <a:br>
              <a:rPr lang="en-US" altLang="en-US" b="1" dirty="0" smtClean="0">
                <a:solidFill>
                  <a:srgbClr val="002060"/>
                </a:solidFill>
                <a:latin typeface="Bell MT" panose="02020503060305020303" pitchFamily="18" charset="0"/>
                <a:cs typeface="Tahoma" panose="020B0604030504040204" pitchFamily="34" charset="0"/>
              </a:rPr>
            </a:br>
            <a:r>
              <a:rPr lang="en-US" altLang="en-US" b="1" dirty="0" smtClean="0">
                <a:solidFill>
                  <a:srgbClr val="002060"/>
                </a:solidFill>
                <a:latin typeface="Bell MT" panose="02020503060305020303" pitchFamily="18" charset="0"/>
                <a:cs typeface="Tahoma" panose="020B0604030504040204" pitchFamily="34" charset="0"/>
              </a:rPr>
              <a:t>in a survey conducted by </a:t>
            </a:r>
            <a:br>
              <a:rPr lang="en-US" altLang="en-US" b="1" dirty="0" smtClean="0">
                <a:solidFill>
                  <a:srgbClr val="002060"/>
                </a:solidFill>
                <a:latin typeface="Bell MT" panose="02020503060305020303" pitchFamily="18" charset="0"/>
                <a:cs typeface="Tahoma" panose="020B0604030504040204" pitchFamily="34" charset="0"/>
              </a:rPr>
            </a:br>
            <a:r>
              <a:rPr lang="en-US" altLang="en-US" b="1" dirty="0" smtClean="0">
                <a:solidFill>
                  <a:srgbClr val="002060"/>
                </a:solidFill>
                <a:latin typeface="Bell MT" panose="02020503060305020303" pitchFamily="18" charset="0"/>
                <a:cs typeface="Tahoma" panose="020B0604030504040204" pitchFamily="34" charset="0"/>
              </a:rPr>
              <a:t>Education Today</a:t>
            </a:r>
            <a:br>
              <a:rPr lang="en-US" altLang="en-US" b="1" dirty="0" smtClean="0">
                <a:solidFill>
                  <a:srgbClr val="002060"/>
                </a:solidFill>
                <a:latin typeface="Bell MT" panose="02020503060305020303" pitchFamily="18" charset="0"/>
                <a:cs typeface="Tahoma" panose="020B0604030504040204" pitchFamily="34" charset="0"/>
              </a:rPr>
            </a:br>
            <a:r>
              <a:rPr lang="en-US" altLang="en-US" sz="2200" b="1" dirty="0">
                <a:solidFill>
                  <a:srgbClr val="002060"/>
                </a:solidFill>
                <a:latin typeface="Bell MT" panose="02020503060305020303" pitchFamily="18" charset="0"/>
                <a:cs typeface="Tahoma" panose="020B0604030504040204" pitchFamily="34" charset="0"/>
              </a:rPr>
              <a:t> </a:t>
            </a:r>
            <a:br>
              <a:rPr lang="en-US" altLang="en-US" sz="2200" b="1" dirty="0">
                <a:solidFill>
                  <a:srgbClr val="002060"/>
                </a:solidFill>
                <a:latin typeface="Bell MT" panose="02020503060305020303" pitchFamily="18" charset="0"/>
                <a:cs typeface="Tahoma" panose="020B0604030504040204" pitchFamily="34" charset="0"/>
              </a:rPr>
            </a:br>
            <a:endParaRPr lang="en-IN" altLang="en-US" sz="2200" b="1" dirty="0">
              <a:solidFill>
                <a:srgbClr val="002060"/>
              </a:solidFill>
              <a:latin typeface="Bell MT" panose="02020503060305020303" pitchFamily="18" charset="0"/>
              <a:cs typeface="Tahoma" panose="020B0604030504040204" pitchFamily="34" charset="0"/>
            </a:endParaRPr>
          </a:p>
        </p:txBody>
      </p:sp>
    </p:spTree>
    <p:extLst>
      <p:ext uri="{BB962C8B-B14F-4D97-AF65-F5344CB8AC3E}">
        <p14:creationId xmlns:p14="http://schemas.microsoft.com/office/powerpoint/2010/main" val="2846445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sz="half" idx="1"/>
          </p:nvPr>
        </p:nvSpPr>
        <p:spPr>
          <a:xfrm>
            <a:off x="1752600" y="228600"/>
            <a:ext cx="8001000" cy="1524000"/>
          </a:xfrm>
          <a:extLst/>
        </p:spPr>
        <p:txBody>
          <a:bodyPr rtlCol="0">
            <a:normAutofit fontScale="47500" lnSpcReduction="20000"/>
          </a:bodyPr>
          <a:lstStyle/>
          <a:p>
            <a:pPr marL="109537" indent="0" algn="just">
              <a:buNone/>
              <a:defRPr/>
            </a:pPr>
            <a:r>
              <a:rPr lang="en-US" dirty="0" smtClean="0">
                <a:solidFill>
                  <a:schemeClr val="tx1">
                    <a:lumMod val="75000"/>
                    <a:lumOff val="25000"/>
                  </a:schemeClr>
                </a:solidFill>
              </a:rPr>
              <a:t/>
            </a:r>
            <a:br>
              <a:rPr lang="en-US" dirty="0" smtClean="0">
                <a:solidFill>
                  <a:schemeClr val="tx1">
                    <a:lumMod val="75000"/>
                    <a:lumOff val="25000"/>
                  </a:schemeClr>
                </a:solidFill>
              </a:rPr>
            </a:br>
            <a:r>
              <a:rPr lang="en-US" dirty="0" smtClean="0">
                <a:solidFill>
                  <a:schemeClr val="tx1">
                    <a:lumMod val="75000"/>
                    <a:lumOff val="25000"/>
                  </a:schemeClr>
                </a:solidFill>
              </a:rPr>
              <a:t> </a:t>
            </a:r>
            <a:r>
              <a:rPr lang="en-US" sz="4200" dirty="0">
                <a:ln w="1905"/>
                <a:solidFill>
                  <a:srgbClr val="C00000"/>
                </a:solidFill>
                <a:effectLst>
                  <a:innerShdw blurRad="69850" dist="43180" dir="5400000">
                    <a:srgbClr val="000000">
                      <a:alpha val="65000"/>
                    </a:srgbClr>
                  </a:innerShdw>
                </a:effectLst>
                <a:latin typeface="Britannic Bold" pitchFamily="34" charset="0"/>
                <a:ea typeface="+mj-ea"/>
                <a:cs typeface="+mj-cs"/>
              </a:rPr>
              <a:t>We are extremely delighted and proud to inform you that </a:t>
            </a:r>
            <a:r>
              <a:rPr lang="en-US" sz="4200" dirty="0" err="1">
                <a:ln w="1905"/>
                <a:solidFill>
                  <a:srgbClr val="C00000"/>
                </a:solidFill>
                <a:effectLst>
                  <a:innerShdw blurRad="69850" dist="43180" dir="5400000">
                    <a:srgbClr val="000000">
                      <a:alpha val="65000"/>
                    </a:srgbClr>
                  </a:innerShdw>
                </a:effectLst>
                <a:latin typeface="Britannic Bold" pitchFamily="34" charset="0"/>
                <a:ea typeface="+mj-ea"/>
                <a:cs typeface="+mj-cs"/>
              </a:rPr>
              <a:t>Samvit</a:t>
            </a:r>
            <a:r>
              <a:rPr lang="en-US" sz="4200" dirty="0">
                <a:ln w="1905"/>
                <a:solidFill>
                  <a:srgbClr val="C00000"/>
                </a:solidFill>
                <a:effectLst>
                  <a:innerShdw blurRad="69850" dist="43180" dir="5400000">
                    <a:srgbClr val="000000">
                      <a:alpha val="65000"/>
                    </a:srgbClr>
                  </a:innerShdw>
                </a:effectLst>
                <a:latin typeface="Britannic Bold" pitchFamily="34" charset="0"/>
                <a:ea typeface="+mj-ea"/>
                <a:cs typeface="+mj-cs"/>
              </a:rPr>
              <a:t> </a:t>
            </a:r>
            <a:r>
              <a:rPr lang="en-US" sz="4200" dirty="0" err="1">
                <a:ln w="1905"/>
                <a:solidFill>
                  <a:srgbClr val="C00000"/>
                </a:solidFill>
                <a:effectLst>
                  <a:innerShdw blurRad="69850" dist="43180" dir="5400000">
                    <a:srgbClr val="000000">
                      <a:alpha val="65000"/>
                    </a:srgbClr>
                  </a:innerShdw>
                </a:effectLst>
                <a:latin typeface="Britannic Bold" pitchFamily="34" charset="0"/>
                <a:ea typeface="+mj-ea"/>
                <a:cs typeface="+mj-cs"/>
              </a:rPr>
              <a:t>Mavinkurve</a:t>
            </a:r>
            <a:r>
              <a:rPr lang="en-US" sz="4200" dirty="0">
                <a:ln w="1905"/>
                <a:solidFill>
                  <a:srgbClr val="C00000"/>
                </a:solidFill>
                <a:effectLst>
                  <a:innerShdw blurRad="69850" dist="43180" dir="5400000">
                    <a:srgbClr val="000000">
                      <a:alpha val="65000"/>
                    </a:srgbClr>
                  </a:innerShdw>
                </a:effectLst>
                <a:latin typeface="Britannic Bold" pitchFamily="34" charset="0"/>
                <a:ea typeface="+mj-ea"/>
                <a:cs typeface="+mj-cs"/>
              </a:rPr>
              <a:t> ,our student of A Level is a winner of the prestigious Cambridge Outstanding Learner Award in the category 'Top in the World' for AS Mathematics with a score of 125/125 at the March 2021.</a:t>
            </a:r>
          </a:p>
          <a:p>
            <a:pPr algn="just">
              <a:defRPr/>
            </a:pPr>
            <a:endParaRPr lang="en-IN" dirty="0" smtClean="0">
              <a:solidFill>
                <a:schemeClr val="tx1">
                  <a:lumMod val="75000"/>
                  <a:lumOff val="25000"/>
                </a:schemeClr>
              </a:solidFill>
            </a:endParaRPr>
          </a:p>
        </p:txBody>
      </p:sp>
      <p:pic>
        <p:nvPicPr>
          <p:cNvPr id="8" name="Picture 7"/>
          <p:cNvPicPr>
            <a:picLocks noChangeAspect="1"/>
          </p:cNvPicPr>
          <p:nvPr/>
        </p:nvPicPr>
        <p:blipFill rotWithShape="1">
          <a:blip r:embed="rId2"/>
          <a:srcRect t="440" b="26832"/>
          <a:stretch/>
        </p:blipFill>
        <p:spPr>
          <a:xfrm>
            <a:off x="6019800" y="1925782"/>
            <a:ext cx="4051300" cy="2828925"/>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283" y="1925781"/>
            <a:ext cx="3990109" cy="2828925"/>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714" y="4531735"/>
            <a:ext cx="2898486" cy="217386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385303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7696200" cy="1320800"/>
          </a:xfrm>
          <a:extLst/>
        </p:spPr>
        <p:txBody>
          <a:bodyPr>
            <a:normAutofit fontScale="90000"/>
          </a:bodyPr>
          <a:lstStyle/>
          <a:p>
            <a:pPr algn="ctr" eaLnBrk="1" hangingPunct="1">
              <a:defRPr/>
            </a:pPr>
            <a:r>
              <a:rPr lang="en-US" sz="2000" dirty="0">
                <a:ln w="1905"/>
                <a:solidFill>
                  <a:srgbClr val="C00000"/>
                </a:solidFill>
                <a:effectLst>
                  <a:innerShdw blurRad="69850" dist="43180" dir="5400000">
                    <a:srgbClr val="000000">
                      <a:alpha val="65000"/>
                    </a:srgbClr>
                  </a:innerShdw>
                </a:effectLst>
                <a:latin typeface="Britannic Bold" pitchFamily="34" charset="0"/>
              </a:rPr>
              <a:t>On the occasion of Children's day, November 14, 2021, Ayaan Ram of CP II participated in District level </a:t>
            </a:r>
            <a:r>
              <a:rPr lang="en-US" sz="2000" dirty="0" err="1">
                <a:ln w="1905"/>
                <a:solidFill>
                  <a:srgbClr val="C00000"/>
                </a:solidFill>
                <a:effectLst>
                  <a:innerShdw blurRad="69850" dist="43180" dir="5400000">
                    <a:srgbClr val="000000">
                      <a:alpha val="65000"/>
                    </a:srgbClr>
                  </a:innerShdw>
                </a:effectLst>
                <a:latin typeface="Britannic Bold" pitchFamily="34" charset="0"/>
              </a:rPr>
              <a:t>Malkhambh</a:t>
            </a:r>
            <a:r>
              <a:rPr lang="en-US" sz="2000" dirty="0">
                <a:ln w="1905"/>
                <a:solidFill>
                  <a:srgbClr val="C00000"/>
                </a:solidFill>
                <a:effectLst>
                  <a:innerShdw blurRad="69850" dist="43180" dir="5400000">
                    <a:srgbClr val="000000">
                      <a:alpha val="65000"/>
                    </a:srgbClr>
                  </a:innerShdw>
                </a:effectLst>
                <a:latin typeface="Britannic Bold" pitchFamily="34" charset="0"/>
              </a:rPr>
              <a:t> competition and won gold with A+ certificate.</a:t>
            </a:r>
            <a:r>
              <a:rPr lang="en-IN" sz="2000" dirty="0">
                <a:ln w="1905"/>
                <a:solidFill>
                  <a:srgbClr val="C00000"/>
                </a:solidFill>
                <a:effectLst>
                  <a:innerShdw blurRad="69850" dist="43180" dir="5400000">
                    <a:srgbClr val="000000">
                      <a:alpha val="65000"/>
                    </a:srgbClr>
                  </a:innerShdw>
                </a:effectLst>
                <a:latin typeface="Britannic Bold" pitchFamily="34" charset="0"/>
              </a:rPr>
              <a:t/>
            </a:r>
            <a:br>
              <a:rPr lang="en-IN" sz="2000" dirty="0">
                <a:ln w="1905"/>
                <a:solidFill>
                  <a:srgbClr val="C00000"/>
                </a:solidFill>
                <a:effectLst>
                  <a:innerShdw blurRad="69850" dist="43180" dir="5400000">
                    <a:srgbClr val="000000">
                      <a:alpha val="65000"/>
                    </a:srgbClr>
                  </a:innerShdw>
                </a:effectLst>
                <a:latin typeface="Britannic Bold" pitchFamily="34" charset="0"/>
              </a:rPr>
            </a:br>
            <a:r>
              <a:rPr lang="en-US" dirty="0"/>
              <a:t> </a:t>
            </a:r>
            <a:r>
              <a:rPr lang="en-IN" dirty="0"/>
              <a:t/>
            </a:r>
            <a:br>
              <a:rPr lang="en-IN" dirty="0"/>
            </a:br>
            <a:endParaRPr lang="en-IN" dirty="0"/>
          </a:p>
        </p:txBody>
      </p:sp>
      <p:pic>
        <p:nvPicPr>
          <p:cNvPr id="16386" name="Picture 2" descr="https://scontent.fbom2-2.fna.fbcdn.net/v/t39.30808-6/s600x600/255756825_10158632706722939_4880901276424827242_n.jpg?_nc_cat=104&amp;ccb=1-5&amp;_nc_sid=b9115d&amp;_nc_ohc=Os7iERJmQlIAX_7ZTgC&amp;_nc_ht=scontent.fbom2-2.fna&amp;oh=a091de055e33c70b9c50af5506e2c5f8&amp;oe=61B48EB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05001" y="1676401"/>
            <a:ext cx="3738489" cy="4731427"/>
          </a:xfrm>
          <a:ln w="88900" cap="sq" cmpd="thickThin">
            <a:solidFill>
              <a:srgbClr val="000000"/>
            </a:solidFill>
            <a:miter lim="800000"/>
          </a:ln>
          <a:effectLst>
            <a:innerShdw blurRad="76200">
              <a:srgbClr val="000000"/>
            </a:innerShdw>
          </a:effectLst>
        </p:spPr>
      </p:pic>
      <p:pic>
        <p:nvPicPr>
          <p:cNvPr id="16388" name="Picture 4" descr="https://scontent.fbom2-1.fna.fbcdn.net/v/t39.30808-6/s600x600/260765563_10158632706777939_1414759502443514610_n.jpg?_nc_cat=101&amp;ccb=1-5&amp;_nc_sid=b9115d&amp;_nc_ohc=G7WTt544bhAAX9T92Lv&amp;_nc_ht=scontent.fbom2-1.fna&amp;oh=9b4ed06693b5685f5d65096a5053966f&amp;oe=61B4824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64271" y="1676401"/>
            <a:ext cx="4980926" cy="4731427"/>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669256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686800" cy="1320800"/>
          </a:xfrm>
          <a:extLst/>
        </p:spPr>
        <p:txBody>
          <a:bodyPr>
            <a:normAutofit fontScale="90000"/>
          </a:bodyPr>
          <a:lstStyle/>
          <a:p>
            <a:pPr algn="ctr" eaLnBrk="1" hangingPunct="1">
              <a:defRPr/>
            </a:pPr>
            <a:r>
              <a:rPr lang="en-US" sz="1800" dirty="0">
                <a:ln w="1905"/>
                <a:solidFill>
                  <a:srgbClr val="C00000"/>
                </a:solidFill>
                <a:effectLst>
                  <a:innerShdw blurRad="69850" dist="43180" dir="5400000">
                    <a:srgbClr val="000000">
                      <a:alpha val="65000"/>
                    </a:srgbClr>
                  </a:innerShdw>
                </a:effectLst>
                <a:latin typeface="Britannic Bold" pitchFamily="34" charset="0"/>
              </a:rPr>
              <a:t>Our Sports faculty, Ms. Jennifer </a:t>
            </a:r>
            <a:r>
              <a:rPr lang="en-US" sz="1800" dirty="0" err="1">
                <a:ln w="1905"/>
                <a:solidFill>
                  <a:srgbClr val="C00000"/>
                </a:solidFill>
                <a:effectLst>
                  <a:innerShdw blurRad="69850" dist="43180" dir="5400000">
                    <a:srgbClr val="000000">
                      <a:alpha val="65000"/>
                    </a:srgbClr>
                  </a:innerShdw>
                </a:effectLst>
                <a:latin typeface="Britannic Bold" pitchFamily="34" charset="0"/>
              </a:rPr>
              <a:t>Coutinho</a:t>
            </a:r>
            <a:r>
              <a:rPr lang="en-US" sz="1800" dirty="0">
                <a:ln w="1905"/>
                <a:solidFill>
                  <a:srgbClr val="C00000"/>
                </a:solidFill>
                <a:effectLst>
                  <a:innerShdw blurRad="69850" dist="43180" dir="5400000">
                    <a:srgbClr val="000000">
                      <a:alpha val="65000"/>
                    </a:srgbClr>
                  </a:innerShdw>
                </a:effectLst>
                <a:latin typeface="Britannic Bold" pitchFamily="34" charset="0"/>
              </a:rPr>
              <a:t> participated in 2nd Maharashtra State Masters Games Championship 2021 held at </a:t>
            </a:r>
            <a:r>
              <a:rPr lang="en-US" sz="1800" dirty="0" err="1">
                <a:ln w="1905"/>
                <a:solidFill>
                  <a:srgbClr val="C00000"/>
                </a:solidFill>
                <a:effectLst>
                  <a:innerShdw blurRad="69850" dist="43180" dir="5400000">
                    <a:srgbClr val="000000">
                      <a:alpha val="65000"/>
                    </a:srgbClr>
                  </a:innerShdw>
                </a:effectLst>
                <a:latin typeface="Britannic Bold" pitchFamily="34" charset="0"/>
              </a:rPr>
              <a:t>Indrapur</a:t>
            </a:r>
            <a:r>
              <a:rPr lang="en-US" sz="1800" dirty="0">
                <a:ln w="1905"/>
                <a:solidFill>
                  <a:srgbClr val="C00000"/>
                </a:solidFill>
                <a:effectLst>
                  <a:innerShdw blurRad="69850" dist="43180" dir="5400000">
                    <a:srgbClr val="000000">
                      <a:alpha val="65000"/>
                    </a:srgbClr>
                  </a:innerShdw>
                </a:effectLst>
                <a:latin typeface="Britannic Bold" pitchFamily="34" charset="0"/>
              </a:rPr>
              <a:t>, Pune. She stood 1st in 100 and 200 </a:t>
            </a:r>
            <a:r>
              <a:rPr lang="en-US" sz="1800" dirty="0" err="1">
                <a:ln w="1905"/>
                <a:solidFill>
                  <a:srgbClr val="C00000"/>
                </a:solidFill>
                <a:effectLst>
                  <a:innerShdw blurRad="69850" dist="43180" dir="5400000">
                    <a:srgbClr val="000000">
                      <a:alpha val="65000"/>
                    </a:srgbClr>
                  </a:innerShdw>
                </a:effectLst>
                <a:latin typeface="Britannic Bold" pitchFamily="34" charset="0"/>
              </a:rPr>
              <a:t>mtr</a:t>
            </a:r>
            <a:r>
              <a:rPr lang="en-US" sz="1800" dirty="0">
                <a:ln w="1905"/>
                <a:solidFill>
                  <a:srgbClr val="C00000"/>
                </a:solidFill>
                <a:effectLst>
                  <a:innerShdw blurRad="69850" dist="43180" dir="5400000">
                    <a:srgbClr val="000000">
                      <a:alpha val="65000"/>
                    </a:srgbClr>
                  </a:innerShdw>
                </a:effectLst>
                <a:latin typeface="Britannic Bold" pitchFamily="34" charset="0"/>
              </a:rPr>
              <a:t> run in 35 plus women’s category. In women’s Football Championship she represented Thane district </a:t>
            </a:r>
            <a:r>
              <a:rPr lang="en-IN" sz="1800" dirty="0">
                <a:ln w="1905"/>
                <a:solidFill>
                  <a:srgbClr val="C00000"/>
                </a:solidFill>
                <a:effectLst>
                  <a:innerShdw blurRad="69850" dist="43180" dir="5400000">
                    <a:srgbClr val="000000">
                      <a:alpha val="65000"/>
                    </a:srgbClr>
                  </a:innerShdw>
                </a:effectLst>
                <a:latin typeface="Britannic Bold" pitchFamily="34" charset="0"/>
              </a:rPr>
              <a:t/>
            </a:r>
            <a:br>
              <a:rPr lang="en-IN" sz="1800" dirty="0">
                <a:ln w="1905"/>
                <a:solidFill>
                  <a:srgbClr val="C00000"/>
                </a:solidFill>
                <a:effectLst>
                  <a:innerShdw blurRad="69850" dist="43180" dir="5400000">
                    <a:srgbClr val="000000">
                      <a:alpha val="65000"/>
                    </a:srgbClr>
                  </a:innerShdw>
                </a:effectLst>
                <a:latin typeface="Britannic Bold" pitchFamily="34" charset="0"/>
              </a:rPr>
            </a:br>
            <a:endParaRPr lang="en-IN" sz="18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52600" y="1910195"/>
            <a:ext cx="4291998" cy="3886200"/>
          </a:xfrm>
          <a:ln w="88900" cap="sq" cmpd="thickThin">
            <a:solidFill>
              <a:srgbClr val="000000"/>
            </a:solidFill>
            <a:miter lim="800000"/>
          </a:ln>
          <a:effectLst>
            <a:innerShdw blurRad="76200">
              <a:srgbClr val="000000"/>
            </a:innerShdw>
          </a:effectLst>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75278" y="1905000"/>
            <a:ext cx="4164123" cy="3896592"/>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252051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11430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Om Menon Sankar from IGCSE I secured first place in Paper Sculpture in the event Explorare 2022 organized by Campion School, Mumbai.  </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a:blip r:embed="rId2"/>
          <a:stretch>
            <a:fillRect/>
          </a:stretch>
        </p:blipFill>
        <p:spPr>
          <a:xfrm>
            <a:off x="3321904" y="2160588"/>
            <a:ext cx="3308229" cy="3881437"/>
          </a:xfrm>
          <a:ln w="38100" cap="sq">
            <a:solidFill>
              <a:srgbClr val="000000"/>
            </a:solidFill>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4451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848600" cy="1066800"/>
          </a:xfrm>
          <a:extLst/>
        </p:spPr>
        <p:txBody>
          <a:bodyPr>
            <a:noAutofit/>
          </a:bodyPr>
          <a:lstStyle/>
          <a:p>
            <a:pPr algn="ctr">
              <a:defRPr/>
            </a:pPr>
            <a:r>
              <a:rPr lang="en-US" sz="2800" dirty="0">
                <a:ln w="1905"/>
                <a:solidFill>
                  <a:srgbClr val="C00000"/>
                </a:solidFill>
                <a:effectLst>
                  <a:innerShdw blurRad="69850" dist="43180" dir="5400000">
                    <a:srgbClr val="000000">
                      <a:alpha val="65000"/>
                    </a:srgbClr>
                  </a:innerShdw>
                </a:effectLst>
                <a:latin typeface="Britannic Bold" pitchFamily="34" charset="0"/>
              </a:rPr>
              <a:t>Top School in International Curriculum of Time ICONS 2021</a:t>
            </a:r>
          </a:p>
        </p:txBody>
      </p:sp>
      <p:pic>
        <p:nvPicPr>
          <p:cNvPr id="13315" name="Picture 2" descr="May be an image of 2 people and people stan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246189"/>
            <a:ext cx="5410200" cy="5184775"/>
          </a:xfrm>
          <a:noFill/>
        </p:spPr>
      </p:pic>
    </p:spTree>
    <p:extLst>
      <p:ext uri="{BB962C8B-B14F-4D97-AF65-F5344CB8AC3E}">
        <p14:creationId xmlns:p14="http://schemas.microsoft.com/office/powerpoint/2010/main" val="3453195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8686800" cy="1320800"/>
          </a:xfrm>
          <a:extLst/>
        </p:spPr>
        <p:txBody>
          <a:bodyPr>
            <a:noAutofit/>
          </a:bodyPr>
          <a:lstStyle/>
          <a:p>
            <a:pPr algn="ctr">
              <a:defRPr/>
            </a:pPr>
            <a:r>
              <a:rPr lang="en-US" sz="2800" dirty="0">
                <a:ln w="1905"/>
                <a:solidFill>
                  <a:srgbClr val="C00000"/>
                </a:solidFill>
                <a:effectLst>
                  <a:innerShdw blurRad="69850" dist="43180" dir="5400000">
                    <a:srgbClr val="000000">
                      <a:alpha val="65000"/>
                    </a:srgbClr>
                  </a:innerShdw>
                </a:effectLst>
                <a:latin typeface="Britannic Bold" pitchFamily="34" charset="0"/>
              </a:rPr>
              <a:t/>
            </a:r>
            <a:br>
              <a:rPr lang="en-US" sz="2800" dirty="0">
                <a:ln w="1905"/>
                <a:solidFill>
                  <a:srgbClr val="C00000"/>
                </a:solidFill>
                <a:effectLst>
                  <a:innerShdw blurRad="69850" dist="43180" dir="5400000">
                    <a:srgbClr val="000000">
                      <a:alpha val="65000"/>
                    </a:srgbClr>
                  </a:innerShdw>
                </a:effectLst>
                <a:latin typeface="Britannic Bold" pitchFamily="34" charset="0"/>
              </a:rPr>
            </a:br>
            <a:r>
              <a:rPr lang="en-IN" sz="2800" dirty="0">
                <a:ln w="1905"/>
                <a:solidFill>
                  <a:srgbClr val="C00000"/>
                </a:solidFill>
                <a:effectLst>
                  <a:innerShdw blurRad="69850" dist="43180" dir="5400000">
                    <a:srgbClr val="000000">
                      <a:alpha val="65000"/>
                    </a:srgbClr>
                  </a:innerShdw>
                </a:effectLst>
                <a:latin typeface="Britannic Bold" pitchFamily="34" charset="0"/>
              </a:rPr>
              <a:t> </a:t>
            </a:r>
            <a:r>
              <a:rPr lang="en-US" sz="2800" dirty="0">
                <a:ln w="1905"/>
                <a:solidFill>
                  <a:srgbClr val="C00000"/>
                </a:solidFill>
                <a:effectLst>
                  <a:innerShdw blurRad="69850" dist="43180" dir="5400000">
                    <a:srgbClr val="000000">
                      <a:alpha val="65000"/>
                    </a:srgbClr>
                  </a:innerShdw>
                </a:effectLst>
                <a:latin typeface="Britannic Bold" pitchFamily="34" charset="0"/>
              </a:rPr>
              <a:t/>
            </a:r>
            <a:br>
              <a:rPr lang="en-US" sz="2800" dirty="0">
                <a:ln w="1905"/>
                <a:solidFill>
                  <a:srgbClr val="C00000"/>
                </a:solidFill>
                <a:effectLst>
                  <a:innerShdw blurRad="69850" dist="43180" dir="5400000">
                    <a:srgbClr val="000000">
                      <a:alpha val="65000"/>
                    </a:srgbClr>
                  </a:innerShdw>
                </a:effectLst>
                <a:latin typeface="Britannic Bold" pitchFamily="34" charset="0"/>
              </a:rPr>
            </a:br>
            <a:endParaRPr lang="en-US" sz="2800" dirty="0">
              <a:ln w="1905"/>
              <a:solidFill>
                <a:srgbClr val="C00000"/>
              </a:solidFill>
              <a:effectLst>
                <a:innerShdw blurRad="69850" dist="43180" dir="5400000">
                  <a:srgbClr val="000000">
                    <a:alpha val="65000"/>
                  </a:srgbClr>
                </a:innerShdw>
              </a:effectLst>
              <a:latin typeface="Britannic Bold" pitchFamily="34" charset="0"/>
            </a:endParaRPr>
          </a:p>
        </p:txBody>
      </p:sp>
      <p:sp>
        <p:nvSpPr>
          <p:cNvPr id="3" name="Content Placeholder 2"/>
          <p:cNvSpPr>
            <a:spLocks noGrp="1"/>
          </p:cNvSpPr>
          <p:nvPr>
            <p:ph idx="1"/>
          </p:nvPr>
        </p:nvSpPr>
        <p:spPr>
          <a:xfrm>
            <a:off x="2133600" y="1752600"/>
            <a:ext cx="8077200" cy="2438400"/>
          </a:xfrm>
          <a:extLst/>
        </p:spPr>
        <p:txBody>
          <a:bodyPr/>
          <a:lstStyle/>
          <a:p>
            <a:pPr marL="0" indent="0" algn="ctr">
              <a:buNone/>
              <a:defRPr/>
            </a:pPr>
            <a:r>
              <a:rPr lang="en-IN" sz="3200" dirty="0">
                <a:ln w="1905"/>
                <a:solidFill>
                  <a:srgbClr val="C00000"/>
                </a:solidFill>
                <a:effectLst>
                  <a:innerShdw blurRad="69850" dist="43180" dir="5400000">
                    <a:srgbClr val="000000">
                      <a:alpha val="65000"/>
                    </a:srgbClr>
                  </a:innerShdw>
                </a:effectLst>
                <a:latin typeface="Britannic Bold" pitchFamily="34" charset="0"/>
              </a:rPr>
              <a:t>In the Education World School Rankings 2021-22, the school has ranked among the Top 50 International Schools across Mumbai and Maharashtra.</a:t>
            </a:r>
            <a:endParaRPr lang="en-US" sz="3200" dirty="0"/>
          </a:p>
        </p:txBody>
      </p:sp>
    </p:spTree>
    <p:extLst>
      <p:ext uri="{BB962C8B-B14F-4D97-AF65-F5344CB8AC3E}">
        <p14:creationId xmlns:p14="http://schemas.microsoft.com/office/powerpoint/2010/main" val="2502187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492836" cy="1320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Fit India School Week 2021 and successfully completed all the activities as per the guidelines provided on the Fit India Website.</a:t>
            </a:r>
          </a:p>
        </p:txBody>
      </p:sp>
      <p:pic>
        <p:nvPicPr>
          <p:cNvPr id="62466" name="Picture 2" descr="May be an image of ‎5 people, people standing and ‎text that says '‎75~ Azadi Ka Amrit Mahotsav Government India ۔try Youth Affairs and Sports FIT INDIA CERTIFICATE OF RECOGNITION Congratulations to BUNTS SANGHA'S S. M. SHETTY INTERNATIONAL SCHOOL JUNIOR COLLEGE for Successfully organising Fit India School Week 2021 14th Nov- 12th Dec 2021 #AmritMahotsav + www.fitindia.gov.in &amp; שש #FitIndiaSchoolWeek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9400" y="1473201"/>
            <a:ext cx="6950680" cy="4913745"/>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024733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153400" cy="914400"/>
          </a:xfrm>
          <a:extLst/>
        </p:spPr>
        <p:txBody>
          <a:bodyPr>
            <a:normAutofit fontScale="90000"/>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Ayaan Ram won gold in Aerobics at the 16th SAFAM </a:t>
            </a:r>
            <a:r>
              <a:rPr lang="en-US" sz="2400" dirty="0" err="1">
                <a:ln w="1905"/>
                <a:solidFill>
                  <a:srgbClr val="C00000"/>
                </a:solidFill>
                <a:effectLst>
                  <a:innerShdw blurRad="69850" dist="43180" dir="5400000">
                    <a:srgbClr val="000000">
                      <a:alpha val="65000"/>
                    </a:srgbClr>
                  </a:innerShdw>
                </a:effectLst>
                <a:latin typeface="Britannic Bold" pitchFamily="34" charset="0"/>
              </a:rPr>
              <a:t>Mahararashtra</a:t>
            </a:r>
            <a:r>
              <a:rPr lang="en-US" sz="2400" dirty="0">
                <a:ln w="1905"/>
                <a:solidFill>
                  <a:srgbClr val="C00000"/>
                </a:solidFill>
                <a:effectLst>
                  <a:innerShdw blurRad="69850" dist="43180" dir="5400000">
                    <a:srgbClr val="000000">
                      <a:alpha val="65000"/>
                    </a:srgbClr>
                  </a:innerShdw>
                </a:effectLst>
                <a:latin typeface="Britannic Bold" pitchFamily="34" charset="0"/>
              </a:rPr>
              <a:t> competition held in Nashik.</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64514" name="Picture 2" descr="https://scontent.fbom2-2.fna.fbcdn.net/v/t39.30808-6/s600x600/244687304_10158540907092939_2426307118978210793_n.jpg?_nc_cat=109&amp;ccb=1-5&amp;_nc_sid=b9115d&amp;_nc_ohc=9AzrskVy86oAX_0cqG9&amp;_nc_ht=scontent.fbom2-2.fna&amp;oh=00_AT-L5MYdF7Wl-oHxFgPMraLIKnRA3oK2Dv-OHY6zBh8MNA&amp;oe=61E416A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0" y="1253837"/>
            <a:ext cx="3886200" cy="5181601"/>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238125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8305800" cy="1320800"/>
          </a:xfrm>
          <a:extLst/>
        </p:spPr>
        <p:txBody>
          <a:bodyPr>
            <a:normAutofit fontScale="90000"/>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Our A level student Anurag Inamdar  and IBDP student  Pratham Dusad   have been selected for a Harvard x MIT six months long fellowship where they will be working on research projects and pitching them to global innovators and investors.</a:t>
            </a:r>
            <a:br>
              <a:rPr lang="en-US" sz="2400" dirty="0">
                <a:ln w="1905"/>
                <a:solidFill>
                  <a:srgbClr val="C00000"/>
                </a:solidFill>
                <a:effectLst>
                  <a:innerShdw blurRad="69850" dist="43180" dir="5400000">
                    <a:srgbClr val="000000">
                      <a:alpha val="65000"/>
                    </a:srgbClr>
                  </a:innerShdw>
                </a:effectLst>
                <a:latin typeface="Britannic Bold" pitchFamily="34" charset="0"/>
              </a:rPr>
            </a:br>
            <a:r>
              <a:rPr lang="en-US" b="1" dirty="0"/>
              <a:t> </a:t>
            </a:r>
            <a:r>
              <a:rPr lang="en-US" dirty="0"/>
              <a:t/>
            </a:r>
            <a:br>
              <a:rPr lang="en-US" dirty="0"/>
            </a:br>
            <a:endParaRPr lang="en-US" dirty="0"/>
          </a:p>
        </p:txBody>
      </p:sp>
      <p:pic>
        <p:nvPicPr>
          <p:cNvPr id="63490" name="Picture 2" descr="May be an image of 1 person, tree, mountain and natur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669" r="579"/>
          <a:stretch/>
        </p:blipFill>
        <p:spPr>
          <a:xfrm>
            <a:off x="1962746" y="2133600"/>
            <a:ext cx="3866554" cy="4267200"/>
          </a:xfrm>
          <a:ln w="88900" cap="sq" cmpd="thickThin">
            <a:solidFill>
              <a:srgbClr val="000000"/>
            </a:solidFill>
            <a:miter lim="800000"/>
          </a:ln>
          <a:effectLst>
            <a:innerShdw blurRad="76200">
              <a:srgbClr val="000000"/>
            </a:innerShdw>
          </a:effectLst>
        </p:spPr>
      </p:pic>
      <p:pic>
        <p:nvPicPr>
          <p:cNvPr id="63492" name="Picture 4" descr="http://smshetty.edusprint.in/?imageFileHostedPath=sms/smsis/up/userimg/f61677b8-6f3c-4fc2-98ec-1d226659a3c4_SMSI31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098964"/>
            <a:ext cx="3124200" cy="422833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59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7543800" cy="1320800"/>
          </a:xfrm>
          <a:extLst/>
        </p:spPr>
        <p:txBody>
          <a:bodyPr>
            <a:noAutofit/>
          </a:bodyPr>
          <a:lstStyle/>
          <a:p>
            <a:pPr algn="ctr">
              <a:defRPr/>
            </a:pPr>
            <a:r>
              <a:rPr lang="en-US" sz="1600" dirty="0">
                <a:ln w="1905"/>
                <a:solidFill>
                  <a:srgbClr val="C00000"/>
                </a:solidFill>
                <a:effectLst>
                  <a:innerShdw blurRad="69850" dist="43180" dir="5400000">
                    <a:srgbClr val="000000">
                      <a:alpha val="65000"/>
                    </a:srgbClr>
                  </a:innerShdw>
                </a:effectLst>
                <a:latin typeface="Britannic Bold" pitchFamily="34" charset="0"/>
              </a:rPr>
              <a:t>Our AS Level, Samvit  Mavinkurve successfully completed the NASA-Inspired Leadership Workshop by Learn with Leaders, in collaboration with Dr. Ed Rogers (Former Chief Knowledge Officer, NASA Goddard Space Flight Center) from 4th - 12th December 2021</a:t>
            </a:r>
            <a:br>
              <a:rPr lang="en-US" sz="1600" dirty="0">
                <a:ln w="1905"/>
                <a:solidFill>
                  <a:srgbClr val="C00000"/>
                </a:solidFill>
                <a:effectLst>
                  <a:innerShdw blurRad="69850" dist="43180" dir="5400000">
                    <a:srgbClr val="000000">
                      <a:alpha val="65000"/>
                    </a:srgbClr>
                  </a:innerShdw>
                </a:effectLst>
                <a:latin typeface="Britannic Bold" pitchFamily="34" charset="0"/>
              </a:rPr>
            </a:br>
            <a:r>
              <a:rPr lang="en-US" sz="1600" dirty="0">
                <a:ln w="1905"/>
                <a:solidFill>
                  <a:srgbClr val="C00000"/>
                </a:solidFill>
                <a:effectLst>
                  <a:innerShdw blurRad="69850" dist="43180" dir="5400000">
                    <a:srgbClr val="000000">
                      <a:alpha val="65000"/>
                    </a:srgbClr>
                  </a:innerShdw>
                </a:effectLst>
                <a:latin typeface="Britannic Bold" pitchFamily="34" charset="0"/>
              </a:rPr>
              <a:t> </a:t>
            </a:r>
            <a:br>
              <a:rPr lang="en-US" sz="1600" dirty="0">
                <a:ln w="1905"/>
                <a:solidFill>
                  <a:srgbClr val="C00000"/>
                </a:solidFill>
                <a:effectLst>
                  <a:innerShdw blurRad="69850" dist="43180" dir="5400000">
                    <a:srgbClr val="000000">
                      <a:alpha val="65000"/>
                    </a:srgbClr>
                  </a:innerShdw>
                </a:effectLst>
                <a:latin typeface="Britannic Bold" pitchFamily="34" charset="0"/>
              </a:rPr>
            </a:br>
            <a:endParaRPr lang="en-US" sz="16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8435" name="Picture 2" descr="https://scontent.fbom2-2.fna.fbcdn.net/v/t39.30808-6/263321417_4572658976123006_7137922983950147952_n.jpg?_nc_cat=106&amp;ccb=1-5&amp;_nc_sid=b9115d&amp;_nc_ohc=WvSOfj6qcoIAX-x44rq&amp;_nc_ht=scontent.fbom2-2.fna&amp;oh=00_AT9NeYdpQf35ThY_8arqZ6TnsSRWQrB9yjgHmFTfFRg4SA&amp;oe=61E4DD09"/>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166319" y="2160588"/>
            <a:ext cx="3619399" cy="3881437"/>
          </a:xfrm>
          <a:noFill/>
        </p:spPr>
      </p:pic>
    </p:spTree>
    <p:extLst>
      <p:ext uri="{BB962C8B-B14F-4D97-AF65-F5344CB8AC3E}">
        <p14:creationId xmlns:p14="http://schemas.microsoft.com/office/powerpoint/2010/main" val="960086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7543800" cy="1320800"/>
          </a:xfrm>
          <a:extLst/>
        </p:spPr>
        <p:txBody>
          <a:bodyPr/>
          <a:lstStyle/>
          <a:p>
            <a:pPr algn="ctr">
              <a:defRPr/>
            </a:pPr>
            <a:r>
              <a:rPr lang="en-IN" sz="1600" dirty="0">
                <a:ln w="1905"/>
                <a:solidFill>
                  <a:srgbClr val="C00000"/>
                </a:solidFill>
                <a:effectLst>
                  <a:innerShdw blurRad="69850" dist="43180" dir="5400000">
                    <a:srgbClr val="000000">
                      <a:alpha val="65000"/>
                    </a:srgbClr>
                  </a:innerShdw>
                </a:effectLst>
                <a:latin typeface="Britannic Bold" pitchFamily="34" charset="0"/>
              </a:rPr>
              <a:t>Ms Jennifer Coutinho, our Sports Faculty has been selected for Asian Football Confederation C license Diploma course for coaches. The All India Football Federation has a women’s edition and only 20 women coaches have been selected pan India.</a:t>
            </a:r>
            <a:r>
              <a:rPr lang="en-US" sz="1600" dirty="0">
                <a:ln w="1905"/>
                <a:solidFill>
                  <a:srgbClr val="C00000"/>
                </a:solidFill>
                <a:effectLst>
                  <a:innerShdw blurRad="69850" dist="43180" dir="5400000">
                    <a:srgbClr val="000000">
                      <a:alpha val="65000"/>
                    </a:srgbClr>
                  </a:innerShdw>
                </a:effectLst>
                <a:latin typeface="Britannic Bold" pitchFamily="34" charset="0"/>
              </a:rPr>
              <a:t/>
            </a:r>
            <a:br>
              <a:rPr lang="en-US" sz="1600" dirty="0">
                <a:ln w="1905"/>
                <a:solidFill>
                  <a:srgbClr val="C00000"/>
                </a:solidFill>
                <a:effectLst>
                  <a:innerShdw blurRad="69850" dist="43180" dir="5400000">
                    <a:srgbClr val="000000">
                      <a:alpha val="65000"/>
                    </a:srgbClr>
                  </a:innerShdw>
                </a:effectLst>
                <a:latin typeface="Britannic Bold" pitchFamily="34" charset="0"/>
              </a:rPr>
            </a:br>
            <a:endParaRPr lang="en-US" sz="16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5055" y="1752600"/>
            <a:ext cx="7818530" cy="4468812"/>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082196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268" y="190500"/>
            <a:ext cx="8534400" cy="1320800"/>
          </a:xfrm>
          <a:extLst/>
        </p:spPr>
        <p:txBody>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IEYC section of SMSISJC is ranked 4th in Times Pre-school survey 2022 under K-12 Schools, International Curriculum category.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7670" y="1511300"/>
            <a:ext cx="5791595" cy="50038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630989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1" y="228600"/>
            <a:ext cx="8361363" cy="762000"/>
          </a:xfrm>
        </p:spPr>
        <p:txBody>
          <a:bodyPr>
            <a:noAutofit/>
          </a:bodyPr>
          <a:lstStyle/>
          <a:p>
            <a:pPr>
              <a:defRPr/>
            </a:pPr>
            <a:r>
              <a:rPr lang="en-IN" sz="2400" b="1" dirty="0">
                <a:solidFill>
                  <a:srgbClr val="C00000"/>
                </a:solidFill>
                <a:latin typeface="+mn-lt"/>
                <a:ea typeface="+mn-ea"/>
                <a:cs typeface="+mn-cs"/>
              </a:rPr>
              <a:t>Soumya Pandey won bronze medal at Infinity Math Competition held on January 21,2022</a:t>
            </a:r>
            <a:r>
              <a:rPr lang="en-US" sz="2400" b="1" dirty="0">
                <a:solidFill>
                  <a:srgbClr val="C00000"/>
                </a:solidFill>
                <a:latin typeface="+mn-lt"/>
                <a:ea typeface="+mn-ea"/>
                <a:cs typeface="+mn-cs"/>
              </a:rPr>
              <a:t/>
            </a:r>
            <a:br>
              <a:rPr lang="en-US" sz="2400" b="1" dirty="0">
                <a:solidFill>
                  <a:srgbClr val="C00000"/>
                </a:solidFill>
                <a:latin typeface="+mn-lt"/>
                <a:ea typeface="+mn-ea"/>
                <a:cs typeface="+mn-cs"/>
              </a:rPr>
            </a:br>
            <a:endParaRPr lang="en-US" sz="2400" b="1" dirty="0">
              <a:solidFill>
                <a:srgbClr val="C00000"/>
              </a:solidFill>
              <a:latin typeface="+mn-lt"/>
              <a:ea typeface="+mn-ea"/>
              <a:cs typeface="+mn-cs"/>
            </a:endParaRPr>
          </a:p>
        </p:txBody>
      </p:sp>
      <p:pic>
        <p:nvPicPr>
          <p:cNvPr id="4" name="Content Placeholder 3"/>
          <p:cNvPicPr>
            <a:picLocks noGrp="1" noChangeAspect="1"/>
          </p:cNvPicPr>
          <p:nvPr>
            <p:ph idx="1"/>
          </p:nvPr>
        </p:nvPicPr>
        <p:blipFill>
          <a:blip r:embed="rId2"/>
          <a:stretch>
            <a:fillRect/>
          </a:stretch>
        </p:blipFill>
        <p:spPr>
          <a:xfrm>
            <a:off x="1905000" y="1409701"/>
            <a:ext cx="4211782" cy="4190999"/>
          </a:xfrm>
          <a:ln w="88900" cap="sq" cmpd="thickThin">
            <a:solidFill>
              <a:srgbClr val="000000"/>
            </a:solidFill>
            <a:miter lim="800000"/>
          </a:ln>
          <a:effectLst>
            <a:innerShdw blurRad="76200">
              <a:srgbClr val="000000"/>
            </a:innerShdw>
          </a:effectLst>
        </p:spPr>
      </p:pic>
      <p:pic>
        <p:nvPicPr>
          <p:cNvPr id="5" name="Picture 4"/>
          <p:cNvPicPr>
            <a:picLocks noChangeAspect="1"/>
          </p:cNvPicPr>
          <p:nvPr/>
        </p:nvPicPr>
        <p:blipFill rotWithShape="1">
          <a:blip r:embed="rId3"/>
          <a:srcRect l="-3703" t="26829" r="3704" b="26017"/>
          <a:stretch/>
        </p:blipFill>
        <p:spPr>
          <a:xfrm>
            <a:off x="6400800" y="1215735"/>
            <a:ext cx="4114800" cy="4419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68750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2133600" y="1295400"/>
            <a:ext cx="8077200" cy="4267200"/>
          </a:xfrm>
        </p:spPr>
        <p:txBody>
          <a:bodyPr/>
          <a:lstStyle/>
          <a:p>
            <a:r>
              <a:rPr lang="en-IN" altLang="en-US" sz="3200" b="1" dirty="0">
                <a:solidFill>
                  <a:srgbClr val="C00000"/>
                </a:solidFill>
              </a:rPr>
              <a:t>Results  of SOF  International General Knowledge Olympiad ,2021-2022</a:t>
            </a:r>
            <a:endParaRPr lang="en-US" altLang="en-US" sz="3200" dirty="0">
              <a:solidFill>
                <a:srgbClr val="C00000"/>
              </a:solidFill>
            </a:endParaRPr>
          </a:p>
          <a:p>
            <a:r>
              <a:rPr lang="en-IN" altLang="en-US" sz="3200" b="1" dirty="0">
                <a:solidFill>
                  <a:srgbClr val="C00000"/>
                </a:solidFill>
              </a:rPr>
              <a:t>Number of Students Participated: 49</a:t>
            </a:r>
            <a:endParaRPr lang="en-US" altLang="en-US" sz="3200" dirty="0">
              <a:solidFill>
                <a:srgbClr val="C00000"/>
              </a:solidFill>
            </a:endParaRPr>
          </a:p>
          <a:p>
            <a:r>
              <a:rPr lang="en-IN" altLang="en-US" sz="3200" b="1" dirty="0">
                <a:solidFill>
                  <a:srgbClr val="C00000"/>
                </a:solidFill>
              </a:rPr>
              <a:t>Number of Students achieved Certificate of Distinction: 01</a:t>
            </a:r>
            <a:endParaRPr lang="en-US" altLang="en-US" sz="3200" dirty="0">
              <a:solidFill>
                <a:srgbClr val="C00000"/>
              </a:solidFill>
            </a:endParaRPr>
          </a:p>
          <a:p>
            <a:r>
              <a:rPr lang="en-IN" altLang="en-US" sz="3200" b="1" dirty="0">
                <a:solidFill>
                  <a:srgbClr val="C00000"/>
                </a:solidFill>
              </a:rPr>
              <a:t>Number of Students achieved Gold Medal – 08</a:t>
            </a:r>
            <a:endParaRPr lang="en-US" altLang="en-US" sz="3200" dirty="0">
              <a:solidFill>
                <a:srgbClr val="C00000"/>
              </a:solidFill>
            </a:endParaRPr>
          </a:p>
          <a:p>
            <a:endParaRPr lang="en-US" altLang="en-US" sz="3200" dirty="0"/>
          </a:p>
        </p:txBody>
      </p:sp>
    </p:spTree>
    <p:extLst>
      <p:ext uri="{BB962C8B-B14F-4D97-AF65-F5344CB8AC3E}">
        <p14:creationId xmlns:p14="http://schemas.microsoft.com/office/powerpoint/2010/main" val="369301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7848600" cy="838200"/>
          </a:xfrm>
          <a:extLst/>
        </p:spPr>
        <p:txBody>
          <a:bodyPr>
            <a:normAutofit fontScale="90000"/>
          </a:bodyPr>
          <a:lstStyle/>
          <a:p>
            <a:pPr algn="ctr">
              <a:defRPr/>
            </a:pPr>
            <a:r>
              <a:rPr lang="en-US" sz="2800" dirty="0">
                <a:ln w="1905"/>
                <a:solidFill>
                  <a:srgbClr val="C00000"/>
                </a:solidFill>
                <a:effectLst>
                  <a:innerShdw blurRad="69850" dist="43180" dir="5400000">
                    <a:srgbClr val="000000">
                      <a:alpha val="65000"/>
                    </a:srgbClr>
                  </a:innerShdw>
                </a:effectLst>
                <a:latin typeface="Britannic Bold" pitchFamily="34" charset="0"/>
              </a:rPr>
              <a:t>PRATHAM DUSAD, IBDP STUDENT YOUNG AUTHOR, PUBLISHED BOOK  - A DOZEN SNIPPETS </a:t>
            </a:r>
          </a:p>
        </p:txBody>
      </p:sp>
      <p:pic>
        <p:nvPicPr>
          <p:cNvPr id="4" name="Content Placeholder 3"/>
          <p:cNvPicPr>
            <a:picLocks noGrp="1" noChangeAspect="1"/>
          </p:cNvPicPr>
          <p:nvPr>
            <p:ph idx="1"/>
          </p:nvPr>
        </p:nvPicPr>
        <p:blipFill>
          <a:blip r:embed="rId2"/>
          <a:stretch>
            <a:fillRect/>
          </a:stretch>
        </p:blipFill>
        <p:spPr>
          <a:xfrm>
            <a:off x="3962400" y="1447801"/>
            <a:ext cx="3886200" cy="5181601"/>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691427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133600" y="381001"/>
          <a:ext cx="7697788" cy="5867399"/>
        </p:xfrm>
        <a:graphic>
          <a:graphicData uri="http://schemas.openxmlformats.org/drawingml/2006/table">
            <a:tbl>
              <a:tblPr firstRow="1" firstCol="1" bandRow="1">
                <a:tableStyleId>{5C22544A-7EE6-4342-B048-85BDC9FD1C3A}</a:tableStyleId>
              </a:tblPr>
              <a:tblGrid>
                <a:gridCol w="838183"/>
                <a:gridCol w="3529259"/>
                <a:gridCol w="1058921"/>
                <a:gridCol w="2271425"/>
              </a:tblGrid>
              <a:tr h="1633499">
                <a:tc>
                  <a:txBody>
                    <a:bodyPr/>
                    <a:lstStyle/>
                    <a:p>
                      <a:pPr marL="0" marR="0">
                        <a:lnSpc>
                          <a:spcPct val="115000"/>
                        </a:lnSpc>
                        <a:spcBef>
                          <a:spcPts val="0"/>
                        </a:spcBef>
                        <a:spcAft>
                          <a:spcPts val="0"/>
                        </a:spcAft>
                      </a:pPr>
                      <a:r>
                        <a:rPr lang="en-US" sz="2800" dirty="0">
                          <a:solidFill>
                            <a:srgbClr val="C00000"/>
                          </a:solidFill>
                          <a:effectLst/>
                        </a:rPr>
                        <a:t>Sr. No. </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ctr"/>
                </a:tc>
                <a:tc>
                  <a:txBody>
                    <a:bodyPr/>
                    <a:lstStyle/>
                    <a:p>
                      <a:pPr marL="0" marR="0">
                        <a:lnSpc>
                          <a:spcPct val="115000"/>
                        </a:lnSpc>
                        <a:spcBef>
                          <a:spcPts val="0"/>
                        </a:spcBef>
                        <a:spcAft>
                          <a:spcPts val="0"/>
                        </a:spcAft>
                      </a:pPr>
                      <a:r>
                        <a:rPr lang="en-US" sz="2800" dirty="0">
                          <a:solidFill>
                            <a:srgbClr val="C00000"/>
                          </a:solidFill>
                          <a:effectLst/>
                        </a:rPr>
                        <a:t>Name of the </a:t>
                      </a:r>
                      <a:r>
                        <a:rPr lang="en-US" sz="2800" dirty="0" smtClean="0">
                          <a:solidFill>
                            <a:srgbClr val="C00000"/>
                          </a:solidFill>
                          <a:effectLst/>
                        </a:rPr>
                        <a:t>Students </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ctr"/>
                </a:tc>
                <a:tc>
                  <a:txBody>
                    <a:bodyPr/>
                    <a:lstStyle/>
                    <a:p>
                      <a:pPr marL="0" marR="0">
                        <a:lnSpc>
                          <a:spcPct val="115000"/>
                        </a:lnSpc>
                        <a:spcBef>
                          <a:spcPts val="0"/>
                        </a:spcBef>
                        <a:spcAft>
                          <a:spcPts val="0"/>
                        </a:spcAft>
                      </a:pPr>
                      <a:r>
                        <a:rPr lang="en-US" sz="2800" dirty="0" smtClean="0">
                          <a:solidFill>
                            <a:srgbClr val="C00000"/>
                          </a:solidFill>
                          <a:effectLst/>
                        </a:rPr>
                        <a:t>Class</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ctr"/>
                </a:tc>
                <a:tc>
                  <a:txBody>
                    <a:bodyPr/>
                    <a:lstStyle/>
                    <a:p>
                      <a:pPr marL="0" marR="0" algn="ctr">
                        <a:lnSpc>
                          <a:spcPct val="115000"/>
                        </a:lnSpc>
                        <a:spcBef>
                          <a:spcPts val="0"/>
                        </a:spcBef>
                        <a:spcAft>
                          <a:spcPts val="0"/>
                        </a:spcAft>
                      </a:pPr>
                      <a:r>
                        <a:rPr lang="en-US" sz="2800" dirty="0">
                          <a:solidFill>
                            <a:srgbClr val="C00000"/>
                          </a:solidFill>
                          <a:effectLst/>
                        </a:rPr>
                        <a:t>Certificates </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ctr"/>
                </a:tc>
              </a:tr>
              <a:tr h="692449">
                <a:tc>
                  <a:txBody>
                    <a:bodyPr/>
                    <a:lstStyle/>
                    <a:p>
                      <a:pPr marL="0" marR="0" algn="ctr">
                        <a:lnSpc>
                          <a:spcPct val="115000"/>
                        </a:lnSpc>
                        <a:spcBef>
                          <a:spcPts val="0"/>
                        </a:spcBef>
                        <a:spcAft>
                          <a:spcPts val="0"/>
                        </a:spcAft>
                      </a:pPr>
                      <a:r>
                        <a:rPr lang="en-US" sz="18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dirty="0">
                          <a:effectLst/>
                        </a:rPr>
                        <a:t>DRITI KOTHARI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a:effectLst/>
                        </a:rPr>
                        <a:t>CP III  B</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gn="ctr">
                        <a:lnSpc>
                          <a:spcPct val="115000"/>
                        </a:lnSpc>
                        <a:spcBef>
                          <a:spcPts val="0"/>
                        </a:spcBef>
                        <a:spcAft>
                          <a:spcPts val="0"/>
                        </a:spcAft>
                      </a:pPr>
                      <a:r>
                        <a:rPr lang="en-US" sz="1800" dirty="0">
                          <a:effectLst/>
                        </a:rPr>
                        <a:t>Medal of Distinction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r>
              <a:tr h="447746">
                <a:tc>
                  <a:txBody>
                    <a:bodyPr/>
                    <a:lstStyle/>
                    <a:p>
                      <a:pPr marL="0" marR="0" algn="ctr">
                        <a:lnSpc>
                          <a:spcPct val="115000"/>
                        </a:lnSpc>
                        <a:spcBef>
                          <a:spcPts val="0"/>
                        </a:spcBef>
                        <a:spcAft>
                          <a:spcPts val="0"/>
                        </a:spcAft>
                      </a:pPr>
                      <a:r>
                        <a:rPr lang="en-US" sz="18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dirty="0">
                          <a:effectLst/>
                        </a:rPr>
                        <a:t>DAKSH SHETTY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a:effectLst/>
                        </a:rPr>
                        <a:t>CP IV B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gn="ctr">
                        <a:lnSpc>
                          <a:spcPct val="115000"/>
                        </a:lnSpc>
                        <a:spcBef>
                          <a:spcPts val="0"/>
                        </a:spcBef>
                        <a:spcAft>
                          <a:spcPts val="0"/>
                        </a:spcAft>
                      </a:pPr>
                      <a:r>
                        <a:rPr lang="en-US" sz="1800" dirty="0">
                          <a:effectLst/>
                        </a:rPr>
                        <a:t>Gold Medal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r>
              <a:tr h="447746">
                <a:tc>
                  <a:txBody>
                    <a:bodyPr/>
                    <a:lstStyle/>
                    <a:p>
                      <a:pPr marL="0" marR="0" algn="ctr">
                        <a:lnSpc>
                          <a:spcPct val="115000"/>
                        </a:lnSpc>
                        <a:spcBef>
                          <a:spcPts val="0"/>
                        </a:spcBef>
                        <a:spcAft>
                          <a:spcPts val="0"/>
                        </a:spcAft>
                      </a:pPr>
                      <a:r>
                        <a:rPr lang="en-US" sz="18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dirty="0">
                          <a:effectLst/>
                        </a:rPr>
                        <a:t>PRATHAM RAO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a:effectLst/>
                        </a:rPr>
                        <a:t>CP II C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gn="ctr">
                        <a:lnSpc>
                          <a:spcPct val="115000"/>
                        </a:lnSpc>
                        <a:spcBef>
                          <a:spcPts val="0"/>
                        </a:spcBef>
                        <a:spcAft>
                          <a:spcPts val="0"/>
                        </a:spcAft>
                      </a:pPr>
                      <a:r>
                        <a:rPr lang="en-US" sz="1800" dirty="0">
                          <a:effectLst/>
                        </a:rPr>
                        <a:t>Gold Medal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r>
              <a:tr h="447746">
                <a:tc>
                  <a:txBody>
                    <a:bodyPr/>
                    <a:lstStyle/>
                    <a:p>
                      <a:pPr marL="0" marR="0" algn="ctr">
                        <a:lnSpc>
                          <a:spcPct val="115000"/>
                        </a:lnSpc>
                        <a:spcBef>
                          <a:spcPts val="0"/>
                        </a:spcBef>
                        <a:spcAft>
                          <a:spcPts val="0"/>
                        </a:spcAft>
                      </a:pPr>
                      <a:r>
                        <a:rPr lang="en-US" sz="18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dirty="0">
                          <a:effectLst/>
                        </a:rPr>
                        <a:t>SUNAINA BARAL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a:effectLst/>
                        </a:rPr>
                        <a:t>CP II C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gn="ctr">
                        <a:lnSpc>
                          <a:spcPct val="115000"/>
                        </a:lnSpc>
                        <a:spcBef>
                          <a:spcPts val="0"/>
                        </a:spcBef>
                        <a:spcAft>
                          <a:spcPts val="0"/>
                        </a:spcAft>
                      </a:pPr>
                      <a:r>
                        <a:rPr lang="en-US" sz="1800" dirty="0">
                          <a:effectLst/>
                        </a:rPr>
                        <a:t>Gold Medal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r>
              <a:tr h="447746">
                <a:tc>
                  <a:txBody>
                    <a:bodyPr/>
                    <a:lstStyle/>
                    <a:p>
                      <a:pPr marL="0" marR="0" algn="ctr">
                        <a:lnSpc>
                          <a:spcPct val="115000"/>
                        </a:lnSpc>
                        <a:spcBef>
                          <a:spcPts val="0"/>
                        </a:spcBef>
                        <a:spcAft>
                          <a:spcPts val="0"/>
                        </a:spcAft>
                      </a:pPr>
                      <a:r>
                        <a:rPr lang="en-US" sz="18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dirty="0">
                          <a:effectLst/>
                        </a:rPr>
                        <a:t>AISHANI CHATTERJEE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a:effectLst/>
                        </a:rPr>
                        <a:t>CP III  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gn="ctr">
                        <a:lnSpc>
                          <a:spcPct val="115000"/>
                        </a:lnSpc>
                        <a:spcBef>
                          <a:spcPts val="0"/>
                        </a:spcBef>
                        <a:spcAft>
                          <a:spcPts val="0"/>
                        </a:spcAft>
                      </a:pPr>
                      <a:r>
                        <a:rPr lang="en-US" sz="1800" dirty="0">
                          <a:effectLst/>
                        </a:rPr>
                        <a:t>Gold Medal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r>
              <a:tr h="447746">
                <a:tc>
                  <a:txBody>
                    <a:bodyPr/>
                    <a:lstStyle/>
                    <a:p>
                      <a:pPr marL="0" marR="0" algn="ctr">
                        <a:lnSpc>
                          <a:spcPct val="115000"/>
                        </a:lnSpc>
                        <a:spcBef>
                          <a:spcPts val="0"/>
                        </a:spcBef>
                        <a:spcAft>
                          <a:spcPts val="0"/>
                        </a:spcAft>
                      </a:pPr>
                      <a:r>
                        <a:rPr lang="en-US" sz="1800">
                          <a:effectLst/>
                        </a:rPr>
                        <a:t>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dirty="0">
                          <a:effectLst/>
                        </a:rPr>
                        <a:t>ARCHIT MANOJ PANDA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dirty="0">
                          <a:effectLst/>
                        </a:rPr>
                        <a:t>CP IV B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gn="ctr">
                        <a:lnSpc>
                          <a:spcPct val="115000"/>
                        </a:lnSpc>
                        <a:spcBef>
                          <a:spcPts val="0"/>
                        </a:spcBef>
                        <a:spcAft>
                          <a:spcPts val="0"/>
                        </a:spcAft>
                      </a:pPr>
                      <a:r>
                        <a:rPr lang="en-US" sz="1800" dirty="0">
                          <a:effectLst/>
                        </a:rPr>
                        <a:t>Gold Medal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r>
              <a:tr h="447746">
                <a:tc>
                  <a:txBody>
                    <a:bodyPr/>
                    <a:lstStyle/>
                    <a:p>
                      <a:pPr marL="0" marR="0" algn="ctr">
                        <a:lnSpc>
                          <a:spcPct val="115000"/>
                        </a:lnSpc>
                        <a:spcBef>
                          <a:spcPts val="0"/>
                        </a:spcBef>
                        <a:spcAft>
                          <a:spcPts val="0"/>
                        </a:spcAft>
                      </a:pPr>
                      <a:r>
                        <a:rPr lang="en-US" sz="1800">
                          <a:effectLst/>
                        </a:rPr>
                        <a:t>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dirty="0">
                          <a:effectLst/>
                        </a:rPr>
                        <a:t>ARNAV PATHARE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0"/>
                        </a:spcAft>
                      </a:pPr>
                      <a:r>
                        <a:rPr lang="en-US" sz="1800" dirty="0">
                          <a:effectLst/>
                        </a:rPr>
                        <a:t>CP IV 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gn="ctr">
                        <a:lnSpc>
                          <a:spcPct val="115000"/>
                        </a:lnSpc>
                        <a:spcBef>
                          <a:spcPts val="0"/>
                        </a:spcBef>
                        <a:spcAft>
                          <a:spcPts val="0"/>
                        </a:spcAft>
                      </a:pPr>
                      <a:r>
                        <a:rPr lang="en-US" sz="1800" dirty="0">
                          <a:effectLst/>
                        </a:rPr>
                        <a:t>Gold Medal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r>
              <a:tr h="407229">
                <a:tc>
                  <a:txBody>
                    <a:bodyPr/>
                    <a:lstStyle/>
                    <a:p>
                      <a:pPr marL="0" marR="0" algn="ctr">
                        <a:lnSpc>
                          <a:spcPct val="115000"/>
                        </a:lnSpc>
                        <a:spcBef>
                          <a:spcPts val="0"/>
                        </a:spcBef>
                        <a:spcAft>
                          <a:spcPts val="0"/>
                        </a:spcAft>
                      </a:pPr>
                      <a:r>
                        <a:rPr lang="en-US" sz="1800">
                          <a:effectLst/>
                        </a:rPr>
                        <a:t>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1000"/>
                        </a:spcAft>
                      </a:pPr>
                      <a:r>
                        <a:rPr lang="en-US" sz="1800" dirty="0">
                          <a:effectLst/>
                        </a:rPr>
                        <a:t>AINDRI OMAR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1000"/>
                        </a:spcAft>
                      </a:pPr>
                      <a:r>
                        <a:rPr lang="en-US" sz="1800">
                          <a:effectLst/>
                        </a:rPr>
                        <a:t>CP IV D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gn="ctr">
                        <a:lnSpc>
                          <a:spcPct val="115000"/>
                        </a:lnSpc>
                        <a:spcBef>
                          <a:spcPts val="0"/>
                        </a:spcBef>
                        <a:spcAft>
                          <a:spcPts val="1000"/>
                        </a:spcAft>
                      </a:pPr>
                      <a:r>
                        <a:rPr lang="en-US" sz="1800" dirty="0">
                          <a:effectLst/>
                        </a:rPr>
                        <a:t>Gold Medal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r>
              <a:tr h="447746">
                <a:tc>
                  <a:txBody>
                    <a:bodyPr/>
                    <a:lstStyle/>
                    <a:p>
                      <a:pPr marL="0" marR="0" algn="ctr">
                        <a:lnSpc>
                          <a:spcPct val="115000"/>
                        </a:lnSpc>
                        <a:spcBef>
                          <a:spcPts val="0"/>
                        </a:spcBef>
                        <a:spcAft>
                          <a:spcPts val="0"/>
                        </a:spcAft>
                      </a:pPr>
                      <a:r>
                        <a:rPr lang="en-US" sz="1800">
                          <a:effectLst/>
                        </a:rPr>
                        <a:t>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1000"/>
                        </a:spcAft>
                      </a:pPr>
                      <a:r>
                        <a:rPr lang="en-US" sz="1800" dirty="0">
                          <a:effectLst/>
                        </a:rPr>
                        <a:t>SOUMYA SATYENDRA UPADHYAY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nSpc>
                          <a:spcPct val="115000"/>
                        </a:lnSpc>
                        <a:spcBef>
                          <a:spcPts val="0"/>
                        </a:spcBef>
                        <a:spcAft>
                          <a:spcPts val="1000"/>
                        </a:spcAft>
                      </a:pPr>
                      <a:r>
                        <a:rPr lang="en-US" sz="1800">
                          <a:effectLst/>
                        </a:rPr>
                        <a:t>CP V C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c>
                  <a:txBody>
                    <a:bodyPr/>
                    <a:lstStyle/>
                    <a:p>
                      <a:pPr marL="0" marR="0" algn="ctr">
                        <a:lnSpc>
                          <a:spcPct val="115000"/>
                        </a:lnSpc>
                        <a:spcBef>
                          <a:spcPts val="0"/>
                        </a:spcBef>
                        <a:spcAft>
                          <a:spcPts val="1000"/>
                        </a:spcAft>
                      </a:pPr>
                      <a:r>
                        <a:rPr lang="en-US" sz="1800" dirty="0">
                          <a:effectLst/>
                        </a:rPr>
                        <a:t>Gold Medal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nchor="b"/>
                </a:tc>
              </a:tr>
            </a:tbl>
          </a:graphicData>
        </a:graphic>
      </p:graphicFrame>
    </p:spTree>
    <p:extLst>
      <p:ext uri="{BB962C8B-B14F-4D97-AF65-F5344CB8AC3E}">
        <p14:creationId xmlns:p14="http://schemas.microsoft.com/office/powerpoint/2010/main" val="31596361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81201" y="228600"/>
            <a:ext cx="8137525" cy="914400"/>
          </a:xfrm>
        </p:spPr>
        <p:txBody>
          <a:bodyPr/>
          <a:lstStyle/>
          <a:p>
            <a:pPr algn="ctr"/>
            <a:r>
              <a:rPr lang="en-US" altLang="en-US" sz="1800" b="1">
                <a:solidFill>
                  <a:srgbClr val="C00000"/>
                </a:solidFill>
                <a:latin typeface="Tahoma" panose="020B0604030504040204" pitchFamily="34" charset="0"/>
                <a:cs typeface="Tahoma" panose="020B0604030504040204" pitchFamily="34" charset="0"/>
              </a:rPr>
              <a:t>PE Faculty, Jennifer Coutinho has been selected by Mumbai Football Association First Women's Committee in Women's Development for a term of 4 years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1702742"/>
            <a:ext cx="4004916" cy="3783657"/>
          </a:xfrm>
          <a:ln w="88900" cap="sq" cmpd="thickThin">
            <a:solidFill>
              <a:srgbClr val="000000"/>
            </a:solidFill>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5943600" y="1669473"/>
            <a:ext cx="4553585" cy="381692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264432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391400" cy="1143000"/>
          </a:xfrm>
          <a:extLst/>
        </p:spPr>
        <p:txBody>
          <a:bodyPr>
            <a:noAutofit/>
          </a:bodyPr>
          <a:lstStyle/>
          <a:p>
            <a:pPr algn="ctr">
              <a:defRPr/>
            </a:pPr>
            <a:r>
              <a:rPr lang="en-US" sz="3200" dirty="0">
                <a:ln w="1905"/>
                <a:solidFill>
                  <a:srgbClr val="C00000"/>
                </a:solidFill>
                <a:effectLst>
                  <a:innerShdw blurRad="69850" dist="43180" dir="5400000">
                    <a:srgbClr val="000000">
                      <a:alpha val="65000"/>
                    </a:srgbClr>
                  </a:innerShdw>
                </a:effectLst>
                <a:latin typeface="Britannic Bold" pitchFamily="34" charset="0"/>
              </a:rPr>
              <a:t>Silver Zone International  Olympiads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361312595"/>
              </p:ext>
            </p:extLst>
          </p:nvPr>
        </p:nvGraphicFramePr>
        <p:xfrm>
          <a:off x="1828800" y="1066801"/>
          <a:ext cx="8229600" cy="5181599"/>
        </p:xfrm>
        <a:graphic>
          <a:graphicData uri="http://schemas.openxmlformats.org/drawingml/2006/table">
            <a:tbl>
              <a:tblPr firstRow="1" bandRow="1">
                <a:tableStyleId>{5C22544A-7EE6-4342-B048-85BDC9FD1C3A}</a:tableStyleId>
              </a:tblPr>
              <a:tblGrid>
                <a:gridCol w="4229100"/>
                <a:gridCol w="4000500"/>
              </a:tblGrid>
              <a:tr h="1035131">
                <a:tc>
                  <a:txBody>
                    <a:bodyPr/>
                    <a:lstStyle/>
                    <a:p>
                      <a:pPr algn="ctr"/>
                      <a:r>
                        <a:rPr lang="en-US" sz="2400" dirty="0" smtClean="0">
                          <a:solidFill>
                            <a:srgbClr val="FF33CC"/>
                          </a:solidFill>
                        </a:rPr>
                        <a:t>Subject</a:t>
                      </a:r>
                      <a:endParaRPr lang="en-US" sz="2400" dirty="0">
                        <a:solidFill>
                          <a:srgbClr val="FF33CC"/>
                        </a:solidFill>
                      </a:endParaRPr>
                    </a:p>
                  </a:txBody>
                  <a:tcPr marT="45717" marB="45717" anchor="ctr"/>
                </a:tc>
                <a:tc>
                  <a:txBody>
                    <a:bodyPr/>
                    <a:lstStyle/>
                    <a:p>
                      <a:pPr algn="ctr"/>
                      <a:r>
                        <a:rPr lang="en-US" sz="2400" dirty="0" smtClean="0">
                          <a:solidFill>
                            <a:srgbClr val="FF33CC"/>
                          </a:solidFill>
                        </a:rPr>
                        <a:t>Award </a:t>
                      </a:r>
                      <a:endParaRPr lang="en-US" sz="2400" dirty="0">
                        <a:solidFill>
                          <a:srgbClr val="FF33CC"/>
                        </a:solidFill>
                      </a:endParaRPr>
                    </a:p>
                  </a:txBody>
                  <a:tcPr marT="45717" marB="45717" anchor="ctr"/>
                </a:tc>
              </a:tr>
              <a:tr h="1382156">
                <a:tc>
                  <a:txBody>
                    <a:bodyPr/>
                    <a:lstStyle/>
                    <a:p>
                      <a:pPr algn="ctr" fontAlgn="t"/>
                      <a:r>
                        <a:rPr lang="en-US" sz="1800" b="1" dirty="0" smtClean="0">
                          <a:solidFill>
                            <a:srgbClr val="002060"/>
                          </a:solidFill>
                          <a:effectLst/>
                          <a:latin typeface="Arial" panose="020B0604020202020204" pitchFamily="34" charset="0"/>
                          <a:ea typeface="Microsoft JhengHei" panose="020B0604030504040204" pitchFamily="34" charset="-120"/>
                          <a:cs typeface="Arial" panose="020B0604020202020204" pitchFamily="34" charset="0"/>
                        </a:rPr>
                        <a:t>English</a:t>
                      </a:r>
                      <a:endParaRPr lang="en-US" sz="1800" b="1" dirty="0">
                        <a:solidFill>
                          <a:srgbClr val="002060"/>
                        </a:solidFill>
                        <a:effectLst/>
                        <a:latin typeface="Arial" panose="020B0604020202020204" pitchFamily="34" charset="0"/>
                        <a:ea typeface="Microsoft JhengHei" panose="020B0604030504040204" pitchFamily="34" charset="-120"/>
                        <a:cs typeface="Arial" panose="020B0604020202020204" pitchFamily="34" charset="0"/>
                      </a:endParaRPr>
                    </a:p>
                  </a:txBody>
                  <a:tcPr marL="76200" marR="76200" marT="76195" marB="76195" anchor="ctr"/>
                </a:tc>
                <a:tc>
                  <a:txBody>
                    <a:bodyPr/>
                    <a:lstStyle/>
                    <a:p>
                      <a:pPr algn="ctr"/>
                      <a:r>
                        <a:rPr lang="en-US" sz="1800" b="1" kern="1200" dirty="0" smtClean="0">
                          <a:solidFill>
                            <a:srgbClr val="002060"/>
                          </a:solidFill>
                          <a:effectLst/>
                          <a:latin typeface="Arial" panose="020B0604020202020204" pitchFamily="34" charset="0"/>
                          <a:ea typeface="Microsoft JhengHei" panose="020B0604030504040204" pitchFamily="34" charset="-120"/>
                          <a:cs typeface="Arial" panose="020B0604020202020204" pitchFamily="34" charset="0"/>
                        </a:rPr>
                        <a:t>1Gold Medal</a:t>
                      </a:r>
                    </a:p>
                    <a:p>
                      <a:pPr algn="ctr"/>
                      <a:r>
                        <a:rPr lang="en-US" sz="1800" b="1" kern="1200" dirty="0" smtClean="0">
                          <a:solidFill>
                            <a:srgbClr val="002060"/>
                          </a:solidFill>
                          <a:effectLst/>
                          <a:latin typeface="Arial" panose="020B0604020202020204" pitchFamily="34" charset="0"/>
                          <a:ea typeface="Microsoft JhengHei" panose="020B0604030504040204" pitchFamily="34" charset="-120"/>
                          <a:cs typeface="Arial" panose="020B0604020202020204" pitchFamily="34" charset="0"/>
                        </a:rPr>
                        <a:t>1</a:t>
                      </a:r>
                      <a:r>
                        <a:rPr lang="en-US" sz="1800" b="1" kern="1200" baseline="0" dirty="0" smtClean="0">
                          <a:solidFill>
                            <a:srgbClr val="002060"/>
                          </a:solidFill>
                          <a:effectLst/>
                          <a:latin typeface="Arial" panose="020B0604020202020204" pitchFamily="34" charset="0"/>
                          <a:ea typeface="Microsoft JhengHei" panose="020B0604030504040204" pitchFamily="34" charset="-120"/>
                          <a:cs typeface="Arial" panose="020B0604020202020204" pitchFamily="34" charset="0"/>
                        </a:rPr>
                        <a:t> </a:t>
                      </a:r>
                      <a:r>
                        <a:rPr lang="en-US" sz="1800" b="1" kern="1200" baseline="0" dirty="0" smtClean="0">
                          <a:solidFill>
                            <a:srgbClr val="002060"/>
                          </a:solidFill>
                          <a:effectLst/>
                          <a:latin typeface="Arial" panose="020B0604020202020204" pitchFamily="34" charset="0"/>
                          <a:ea typeface="Microsoft JhengHei" panose="020B0604030504040204" pitchFamily="34" charset="-120"/>
                          <a:cs typeface="Arial" panose="020B0604020202020204" pitchFamily="34" charset="0"/>
                        </a:rPr>
                        <a:t>Silver Medal</a:t>
                      </a:r>
                      <a:endParaRPr lang="en-US" sz="1800" b="1" dirty="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a:txBody>
                  <a:tcPr marT="45717" marB="45717" anchor="ctr"/>
                </a:tc>
              </a:tr>
              <a:tr h="1382156">
                <a:tc>
                  <a:txBody>
                    <a:bodyPr/>
                    <a:lstStyle/>
                    <a:p>
                      <a:pPr algn="ctr"/>
                      <a:r>
                        <a:rPr lang="en-US" sz="1800" b="1" i="0" kern="1200" dirty="0" smtClean="0">
                          <a:solidFill>
                            <a:srgbClr val="002060"/>
                          </a:solidFill>
                          <a:effectLst/>
                          <a:latin typeface="Arial" panose="020B0604020202020204" pitchFamily="34" charset="0"/>
                          <a:ea typeface="Microsoft JhengHei" panose="020B0604030504040204" pitchFamily="34" charset="-120"/>
                          <a:cs typeface="Arial" panose="020B0604020202020204" pitchFamily="34" charset="0"/>
                        </a:rPr>
                        <a:t>General Knowledge</a:t>
                      </a:r>
                      <a:endParaRPr lang="en-US" sz="1800" b="1" dirty="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a:txBody>
                  <a:tcPr marT="45717" marB="45717" anchor="ctr"/>
                </a:tc>
                <a:tc>
                  <a:txBody>
                    <a:bodyPr/>
                    <a:lstStyle/>
                    <a:p>
                      <a:pPr algn="ctr"/>
                      <a:r>
                        <a:rPr lang="en-US" sz="1800" b="1" kern="1200" dirty="0" smtClean="0">
                          <a:solidFill>
                            <a:srgbClr val="002060"/>
                          </a:solidFill>
                          <a:effectLst/>
                          <a:latin typeface="Arial" panose="020B0604020202020204" pitchFamily="34" charset="0"/>
                          <a:ea typeface="Microsoft JhengHei" panose="020B0604030504040204" pitchFamily="34" charset="-120"/>
                          <a:cs typeface="Arial" panose="020B0604020202020204" pitchFamily="34" charset="0"/>
                        </a:rPr>
                        <a:t>1 Silver Medal</a:t>
                      </a:r>
                      <a:endParaRPr lang="en-US" sz="1800" b="1" dirty="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a:txBody>
                  <a:tcPr marT="45717" marB="45717" anchor="ctr"/>
                </a:tc>
              </a:tr>
              <a:tr h="1382156">
                <a:tc>
                  <a:txBody>
                    <a:bodyPr/>
                    <a:lstStyle/>
                    <a:p>
                      <a:pPr algn="ctr"/>
                      <a:r>
                        <a:rPr lang="en-US" sz="1800" b="1"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Informatics</a:t>
                      </a:r>
                      <a:endParaRPr lang="en-US" sz="1800" b="1" dirty="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a:txBody>
                  <a:tcPr marT="45717" marB="45717"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kern="1200" dirty="0" smtClean="0">
                          <a:solidFill>
                            <a:srgbClr val="002060"/>
                          </a:solidFill>
                          <a:effectLst/>
                          <a:latin typeface="Arial" panose="020B0604020202020204" pitchFamily="34" charset="0"/>
                          <a:ea typeface="Microsoft JhengHei" panose="020B0604030504040204" pitchFamily="34" charset="-120"/>
                          <a:cs typeface="Arial" panose="020B0604020202020204" pitchFamily="34" charset="0"/>
                        </a:rPr>
                        <a:t>1 Gold Medal of Excellence</a:t>
                      </a:r>
                    </a:p>
                    <a:p>
                      <a:pPr algn="ctr"/>
                      <a:r>
                        <a:rPr lang="en-US" sz="1800" b="1"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1 Silver</a:t>
                      </a:r>
                      <a:r>
                        <a:rPr lang="en-US" sz="1800" b="1" baseline="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 Medal</a:t>
                      </a:r>
                      <a:endParaRPr lang="en-US" sz="1800" b="1" dirty="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a:txBody>
                  <a:tcPr marT="45717" marB="45717" anchor="ctr"/>
                </a:tc>
              </a:tr>
            </a:tbl>
          </a:graphicData>
        </a:graphic>
      </p:graphicFrame>
    </p:spTree>
    <p:extLst>
      <p:ext uri="{BB962C8B-B14F-4D97-AF65-F5344CB8AC3E}">
        <p14:creationId xmlns:p14="http://schemas.microsoft.com/office/powerpoint/2010/main" val="1232538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534400" cy="1320800"/>
          </a:xfrm>
          <a:extLst/>
        </p:spPr>
        <p:txBody>
          <a:bodyPr>
            <a:normAutofit fontScale="90000"/>
          </a:bodyPr>
          <a:lstStyle/>
          <a:p>
            <a:pPr>
              <a:defRPr/>
            </a:pPr>
            <a:r>
              <a:rPr lang="en-US" sz="2700" b="1" dirty="0">
                <a:solidFill>
                  <a:srgbClr val="C00000"/>
                </a:solidFill>
                <a:latin typeface="Tahoma" panose="020B0604030504040204" pitchFamily="34" charset="0"/>
                <a:ea typeface="Tahoma" panose="020B0604030504040204" pitchFamily="34" charset="0"/>
                <a:cs typeface="Tahoma" panose="020B0604030504040204" pitchFamily="34" charset="0"/>
              </a:rPr>
              <a:t>Sanvi Gaikwad secured the third position in the Global Platter competition of Late Shri V </a:t>
            </a:r>
            <a:r>
              <a:rPr lang="en-US" sz="2700" b="1" dirty="0" err="1">
                <a:solidFill>
                  <a:srgbClr val="C00000"/>
                </a:solidFill>
                <a:latin typeface="Tahoma" panose="020B0604030504040204" pitchFamily="34" charset="0"/>
                <a:ea typeface="Tahoma" panose="020B0604030504040204" pitchFamily="34" charset="0"/>
                <a:cs typeface="Tahoma" panose="020B0604030504040204" pitchFamily="34" charset="0"/>
              </a:rPr>
              <a:t>V</a:t>
            </a:r>
            <a:r>
              <a:rPr lang="en-US" sz="27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C00000"/>
                </a:solidFill>
                <a:latin typeface="Tahoma" panose="020B0604030504040204" pitchFamily="34" charset="0"/>
                <a:ea typeface="Tahoma" panose="020B0604030504040204" pitchFamily="34" charset="0"/>
                <a:cs typeface="Tahoma" panose="020B0604030504040204" pitchFamily="34" charset="0"/>
              </a:rPr>
              <a:t>Bhat</a:t>
            </a:r>
            <a:r>
              <a:rPr lang="en-US" sz="2700" b="1" dirty="0">
                <a:solidFill>
                  <a:srgbClr val="C00000"/>
                </a:solidFill>
                <a:latin typeface="Tahoma" panose="020B0604030504040204" pitchFamily="34" charset="0"/>
                <a:ea typeface="Tahoma" panose="020B0604030504040204" pitchFamily="34" charset="0"/>
                <a:cs typeface="Tahoma" panose="020B0604030504040204" pitchFamily="34" charset="0"/>
              </a:rPr>
              <a:t> memorial trophy competition organized by Children's  Academy.</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a:r>
            <a:b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br>
            <a:endParaRPr lang="en-US" sz="2400" dirty="0">
              <a:ln w="1905"/>
              <a:solidFill>
                <a:srgbClr val="C00000"/>
              </a:solidFill>
              <a:effectLst>
                <a:innerShdw blurRad="69850" dist="43180" dir="5400000">
                  <a:srgbClr val="000000">
                    <a:alpha val="65000"/>
                  </a:srgbClr>
                </a:innerShdw>
              </a:effectLst>
              <a:latin typeface="Tahoma" panose="020B0604030504040204" pitchFamily="34" charset="0"/>
              <a:ea typeface="Tahoma" panose="020B0604030504040204" pitchFamily="34" charset="0"/>
              <a:cs typeface="Tahoma" panose="020B0604030504040204" pitchFamily="34" charset="0"/>
            </a:endParaRPr>
          </a:p>
        </p:txBody>
      </p:sp>
      <p:pic>
        <p:nvPicPr>
          <p:cNvPr id="8199" name="Picture 7" descr="May be an image of 2 people, child, people standing and indoo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27773" y="2160588"/>
            <a:ext cx="2896492" cy="3881437"/>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6417053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idx="1"/>
          </p:nvPr>
        </p:nvSpPr>
        <p:spPr>
          <a:xfrm>
            <a:off x="2057400" y="1600200"/>
            <a:ext cx="7543800" cy="3810000"/>
          </a:xfrm>
          <a:extLst/>
        </p:spPr>
        <p:txBody>
          <a:bodyPr/>
          <a:lstStyle/>
          <a:p>
            <a:pPr marL="0" indent="0" algn="ctr">
              <a:buNone/>
              <a:defRPr/>
            </a:pPr>
            <a:r>
              <a:rPr lang="en-US" altLang="en-US" sz="2800" dirty="0">
                <a:ln w="1905"/>
                <a:solidFill>
                  <a:srgbClr val="FF33CC"/>
                </a:solidFill>
                <a:effectLst>
                  <a:innerShdw blurRad="69850" dist="43180" dir="5400000">
                    <a:srgbClr val="000000">
                      <a:alpha val="65000"/>
                    </a:srgbClr>
                  </a:innerShdw>
                </a:effectLst>
                <a:latin typeface="Britannic Bold" pitchFamily="34" charset="0"/>
                <a:ea typeface="+mj-ea"/>
                <a:cs typeface="+mj-cs"/>
              </a:rPr>
              <a:t>School has won the prestigious IMC Ramkrishna Bajaj National Quality Performance Excellence Award 2021 cycle in the Education Category. The selection for recognitions was done at the IMC Quality Improvement and Technology Committee (QITC) meeting held on 25th March 2022.</a:t>
            </a:r>
          </a:p>
          <a:p>
            <a:pPr algn="ctr">
              <a:defRPr/>
            </a:pPr>
            <a:endParaRPr lang="en-US" altLang="en-US" sz="2400" dirty="0"/>
          </a:p>
        </p:txBody>
      </p:sp>
    </p:spTree>
    <p:extLst>
      <p:ext uri="{BB962C8B-B14F-4D97-AF65-F5344CB8AC3E}">
        <p14:creationId xmlns:p14="http://schemas.microsoft.com/office/powerpoint/2010/main" val="31709141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7640638" cy="1320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Tannishtha Shetty from IGCSE-I was selected among hundreds of applicants to attend an exclusive virtual Coffee with Leaders session with Dr. Edward A. Nardell, Professor of Medicine, Harvard Medical School.</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5363" name="Picture 2" descr="https://scontent.fbom57-1.fna.fbcdn.net/v/t39.30808-6/277444072_4971670416221858_3101217568790877373_n.jpg?stp=dst-jpg_s600x600&amp;_nc_cat=100&amp;ccb=1-5&amp;_nc_sid=5cd70e&amp;_nc_ohc=JG5GYKM2dC8AX8rtECL&amp;tn=RrJPNMxYB4gCMr3l&amp;_nc_ht=scontent.fbom57-1.fna&amp;oh=00_AT-LP6PXtPA-7rZWl7ztmitHx5ZTF9_ZuQr8-AI3D9plqg&amp;oe=6252A3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2062480"/>
            <a:ext cx="3992395" cy="396181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5364" name="Picture 4" descr="https://scontent.fbom57-1.fna.fbcdn.net/v/t39.30808-6/277458137_4971670979555135_7473144613781775059_n.jpg?stp=dst-jpg_s600x600&amp;_nc_cat=111&amp;ccb=1-5&amp;_nc_sid=5cd70e&amp;_nc_ohc=p2044HCxKX4AX8QxjZI&amp;_nc_oc=AQmSFGh50gGEedSq5J7UGIT0DmCmbtbY6b_UC_oi5z3R3iTM-SBoBczMO-LxmtSfCBg&amp;_nc_ht=scontent.fbom57-1.fna&amp;oh=00_AT8P879Xn-MRuw6PFV6aToaoqrbDAR_uiDWPT-kVtLX8Uw&amp;oe=6254924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919" y="2051736"/>
            <a:ext cx="4141788" cy="39725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126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2362200" y="533400"/>
            <a:ext cx="7239000" cy="762000"/>
          </a:xfrm>
          <a:extLst/>
        </p:spPr>
        <p:txBody>
          <a:bodyPr/>
          <a:lstStyle/>
          <a:p>
            <a:pPr algn="ctr">
              <a:defRPr/>
            </a:pPr>
            <a:r>
              <a:rPr lang="en-US" altLang="en-US" sz="2000" dirty="0">
                <a:ln w="1905"/>
                <a:solidFill>
                  <a:srgbClr val="C00000"/>
                </a:solidFill>
                <a:effectLst>
                  <a:innerShdw blurRad="69850" dist="43180" dir="5400000">
                    <a:srgbClr val="000000">
                      <a:alpha val="65000"/>
                    </a:srgbClr>
                  </a:innerShdw>
                </a:effectLst>
                <a:latin typeface="Britannic Bold" pitchFamily="34" charset="0"/>
                <a:ea typeface="+mj-ea"/>
                <a:cs typeface="+mj-cs"/>
              </a:rPr>
              <a:t>Ayaan Ram from CP II B won 1 Gold, 1 Silver in Brihanmumbai District Gymnastic Competition 2021-2022.</a:t>
            </a:r>
          </a:p>
          <a:p>
            <a:pPr>
              <a:defRPr/>
            </a:pPr>
            <a:endParaRPr lang="en-US" altLang="en-US" dirty="0" smtClean="0"/>
          </a:p>
        </p:txBody>
      </p:sp>
      <p:pic>
        <p:nvPicPr>
          <p:cNvPr id="16391" name="Picture 7" descr="https://scontent.fbom57-1.fna.fbcdn.net/v/t39.30808-6/244687304_10158540907092939_2426307118978210793_n.jpg?stp=dst-jpg_s600x600&amp;_nc_cat=109&amp;ccb=1-5&amp;_nc_sid=b9115d&amp;_nc_ohc=wc2EfkoCsuAAX84vY2i&amp;_nc_ht=scontent.fbom57-1.fna&amp;oh=00_AT9NTykyJME8sJv4xzqtzMpwOsj7M--Xpr4sosUugriaeg&amp;oe=625321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600200"/>
            <a:ext cx="3581400" cy="4775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2459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1752600" y="304800"/>
            <a:ext cx="8610600" cy="1268412"/>
          </a:xfrm>
          <a:extLst/>
        </p:spPr>
        <p:txBody>
          <a:bodyPr/>
          <a:lstStyle/>
          <a:p>
            <a:pPr algn="just">
              <a:defRPr/>
            </a:pPr>
            <a:r>
              <a:rPr lang="en-US" altLang="en-US" sz="2000" dirty="0">
                <a:ln w="1905"/>
                <a:solidFill>
                  <a:srgbClr val="C00000"/>
                </a:solidFill>
                <a:effectLst>
                  <a:innerShdw blurRad="69850" dist="43180" dir="5400000">
                    <a:srgbClr val="000000">
                      <a:alpha val="65000"/>
                    </a:srgbClr>
                  </a:innerShdw>
                </a:effectLst>
                <a:latin typeface="Britannic Bold" pitchFamily="34" charset="0"/>
                <a:ea typeface="+mj-ea"/>
                <a:cs typeface="+mj-cs"/>
              </a:rPr>
              <a:t>Apeksha Fernandes of AS Level has been selected by School Games Federation of India for participation in ISF World School Gymnasiade 2022 to be held in Normandy, France. </a:t>
            </a:r>
          </a:p>
          <a:p>
            <a:pPr marL="0" indent="0" algn="just">
              <a:buNone/>
              <a:defRPr/>
            </a:pPr>
            <a:endParaRPr lang="en-US" altLang="en-US" sz="2000" dirty="0">
              <a:ln w="1905"/>
              <a:solidFill>
                <a:srgbClr val="C00000"/>
              </a:solidFill>
              <a:effectLst>
                <a:innerShdw blurRad="69850" dist="43180" dir="5400000">
                  <a:srgbClr val="000000">
                    <a:alpha val="65000"/>
                  </a:srgbClr>
                </a:innerShdw>
              </a:effectLst>
              <a:latin typeface="Britannic Bold" pitchFamily="34" charset="0"/>
              <a:ea typeface="+mj-ea"/>
              <a:cs typeface="+mj-cs"/>
            </a:endParaRPr>
          </a:p>
          <a:p>
            <a:pPr algn="just">
              <a:defRPr/>
            </a:pPr>
            <a:endParaRPr lang="en-US" altLang="en-US" sz="2000" dirty="0">
              <a:ln w="1905"/>
              <a:solidFill>
                <a:srgbClr val="C00000"/>
              </a:solidFill>
              <a:effectLst>
                <a:innerShdw blurRad="69850" dist="43180" dir="5400000">
                  <a:srgbClr val="000000">
                    <a:alpha val="65000"/>
                  </a:srgbClr>
                </a:innerShdw>
              </a:effectLst>
              <a:latin typeface="Britannic Bold" pitchFamily="34" charset="0"/>
              <a:ea typeface="+mj-ea"/>
              <a:cs typeface="+mj-cs"/>
            </a:endParaRPr>
          </a:p>
        </p:txBody>
      </p:sp>
      <p:pic>
        <p:nvPicPr>
          <p:cNvPr id="17413" name="Picture 5" descr="https://scontent.fbom57-1.fna.fbcdn.net/v/t39.30808-6/245380524_4408766985845540_896793081627872442_n.jpg?stp=dst-jpg_p552x414&amp;_nc_cat=103&amp;ccb=1-5&amp;_nc_sid=b9115d&amp;_nc_ohc=UVp9E6EZ8bsAX-Bb67U&amp;_nc_ht=scontent.fbom57-1.fna&amp;oh=00_AT-VrX2Fd3T2mPVyspI1r4EBZdm6fB1wyvYXmWpO85EAKA&amp;oe=625317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1752600"/>
            <a:ext cx="5970389" cy="42179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125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7696200" cy="685800"/>
          </a:xfrm>
          <a:extLst/>
        </p:spPr>
        <p:txBody>
          <a:bodyPr>
            <a:normAutofit fontScale="90000"/>
          </a:bodyPr>
          <a:lstStyle/>
          <a:p>
            <a:pPr>
              <a:defRPr/>
            </a:pPr>
            <a:r>
              <a:rPr lang="en-US" sz="2000" dirty="0">
                <a:ln w="1905"/>
                <a:solidFill>
                  <a:srgbClr val="C00000"/>
                </a:solidFill>
                <a:effectLst>
                  <a:innerShdw blurRad="69850" dist="43180" dir="5400000">
                    <a:srgbClr val="000000">
                      <a:alpha val="65000"/>
                    </a:srgbClr>
                  </a:innerShdw>
                </a:effectLst>
                <a:latin typeface="Britannic Bold" pitchFamily="34" charset="0"/>
              </a:rPr>
              <a:t>Ananya Harish, has secured 1st rank Internationally at this year's National Science Olympiad, with a score of 60/60.</a:t>
            </a:r>
          </a:p>
        </p:txBody>
      </p:sp>
      <p:pic>
        <p:nvPicPr>
          <p:cNvPr id="4" name="Content Placeholder 3"/>
          <p:cNvPicPr>
            <a:picLocks noGrp="1" noChangeAspect="1"/>
          </p:cNvPicPr>
          <p:nvPr>
            <p:ph idx="1"/>
          </p:nvPr>
        </p:nvPicPr>
        <p:blipFill rotWithShape="1">
          <a:blip r:embed="rId2"/>
          <a:srcRect t="15903" r="2128"/>
          <a:stretch/>
        </p:blipFill>
        <p:spPr>
          <a:xfrm>
            <a:off x="3733800" y="1447800"/>
            <a:ext cx="4241958" cy="48768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7837338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138" y="76200"/>
            <a:ext cx="7924800" cy="1320800"/>
          </a:xfrm>
          <a:extLst/>
        </p:spPr>
        <p:txBody>
          <a:bodyPr>
            <a:normAutofit fontScale="90000"/>
          </a:bodyPr>
          <a:lstStyle/>
          <a:p>
            <a:pPr algn="ctr">
              <a:defRPr/>
            </a:pPr>
            <a:r>
              <a:rPr lang="en-US" sz="2200" dirty="0">
                <a:ln w="1905"/>
                <a:solidFill>
                  <a:srgbClr val="C00000"/>
                </a:solidFill>
                <a:effectLst>
                  <a:innerShdw blurRad="69850" dist="43180" dir="5400000">
                    <a:srgbClr val="000000">
                      <a:alpha val="65000"/>
                    </a:srgbClr>
                  </a:innerShdw>
                </a:effectLst>
                <a:latin typeface="Britannic Bold" pitchFamily="34" charset="0"/>
              </a:rPr>
              <a:t>School was awarded the very prestigious Ramkrishna Bajaj National Quality Award </a:t>
            </a:r>
            <a:r>
              <a:rPr lang="en-US" sz="2200" i="1" dirty="0">
                <a:ln w="1905"/>
                <a:solidFill>
                  <a:srgbClr val="C00000"/>
                </a:solidFill>
                <a:effectLst>
                  <a:innerShdw blurRad="69850" dist="43180" dir="5400000">
                    <a:srgbClr val="000000">
                      <a:alpha val="65000"/>
                    </a:srgbClr>
                  </a:innerShdw>
                </a:effectLst>
                <a:latin typeface="Britannic Bold" pitchFamily="34" charset="0"/>
              </a:rPr>
              <a:t>2021 Cycle in the </a:t>
            </a:r>
            <a:r>
              <a:rPr lang="en-US" sz="2200" dirty="0">
                <a:ln w="1905"/>
                <a:solidFill>
                  <a:srgbClr val="C00000"/>
                </a:solidFill>
                <a:effectLst>
                  <a:innerShdw blurRad="69850" dist="43180" dir="5400000">
                    <a:srgbClr val="000000">
                      <a:alpha val="65000"/>
                    </a:srgbClr>
                  </a:innerShdw>
                </a:effectLst>
                <a:latin typeface="Britannic Bold" pitchFamily="34" charset="0"/>
              </a:rPr>
              <a:t>Education on 30th April 2022 in a solemn and awe inspiring ceremony at the Indian Merchant Chambers .</a:t>
            </a:r>
          </a:p>
        </p:txBody>
      </p:sp>
      <p:pic>
        <p:nvPicPr>
          <p:cNvPr id="11267"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1" y="1524000"/>
            <a:ext cx="7421563" cy="4953000"/>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825526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7913" y="289860"/>
            <a:ext cx="8229600" cy="990600"/>
          </a:xfrm>
          <a:extLst/>
        </p:spPr>
        <p:txBody>
          <a:bodyPr>
            <a:normAutofit fontScale="90000"/>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Aarush Bathula, Vaanya Sharma, Trisha Saini, Om Menon, Megan Salian are the winners at Fairgaze MUN</a:t>
            </a:r>
            <a:br>
              <a:rPr lang="en-US" sz="2400" dirty="0">
                <a:ln w="1905"/>
                <a:solidFill>
                  <a:srgbClr val="C00000"/>
                </a:solidFill>
                <a:effectLst>
                  <a:innerShdw blurRad="69850" dist="43180" dir="5400000">
                    <a:srgbClr val="000000">
                      <a:alpha val="65000"/>
                    </a:srgbClr>
                  </a:innerShdw>
                </a:effectLst>
                <a:latin typeface="Britannic Bold" pitchFamily="34" charset="0"/>
              </a:rPr>
            </a:br>
            <a:endParaRPr lang="en-US" sz="24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3317" name="Picture 5" descr="https://smshetty.edusprint.in/?imageFileHostedPath=sms/smsis/up/userimg/1a9e7089-e966-4280-8d9d-e97f19cffe13_SMSI316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1" y="4310904"/>
            <a:ext cx="1946575" cy="2263109"/>
          </a:xfrm>
          <a:ln w="88900" cap="sq" cmpd="thickThin">
            <a:solidFill>
              <a:srgbClr val="000000"/>
            </a:solidFill>
            <a:miter lim="800000"/>
          </a:ln>
          <a:effectLst>
            <a:innerShdw blurRad="76200">
              <a:srgbClr val="000000"/>
            </a:innerShdw>
          </a:effectLst>
        </p:spPr>
      </p:pic>
      <p:pic>
        <p:nvPicPr>
          <p:cNvPr id="13319" name="Picture 7" descr="https://smshetty.edusprint.in/?imageFileHostedPath=sms/smsis/up/userimg/b6f8eb76-a1f0-4396-a1d8-0c75af44612f_SMSI9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832" y="1056996"/>
            <a:ext cx="2301568" cy="29820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321" name="Picture 9" descr="https://smshetty.edusprint.in/?imageFileHostedPath=sms/smsis/up/userimg/4fa42b1c-7db1-43f5-a700-3b3d5c33bc6d_SMSI3201.jpg"/>
          <p:cNvPicPr>
            <a:picLocks noChangeAspect="1" noChangeArrowheads="1"/>
          </p:cNvPicPr>
          <p:nvPr/>
        </p:nvPicPr>
        <p:blipFill rotWithShape="1">
          <a:blip r:embed="rId4">
            <a:extLst>
              <a:ext uri="{28A0092B-C50C-407E-A947-70E740481C1C}">
                <a14:useLocalDpi xmlns:a14="http://schemas.microsoft.com/office/drawing/2010/main" val="0"/>
              </a:ext>
            </a:extLst>
          </a:blip>
          <a:srcRect t="6128" b="10338"/>
          <a:stretch/>
        </p:blipFill>
        <p:spPr bwMode="auto">
          <a:xfrm>
            <a:off x="5436041" y="1115686"/>
            <a:ext cx="2455825" cy="29820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5"/>
          <a:stretch>
            <a:fillRect/>
          </a:stretch>
        </p:blipFill>
        <p:spPr bwMode="auto">
          <a:xfrm>
            <a:off x="8351838" y="3352800"/>
            <a:ext cx="2011362" cy="3055938"/>
          </a:xfrm>
          <a:prstGeom prst="rect">
            <a:avLst/>
          </a:prstGeom>
          <a:noFill/>
          <a:ln w="38100" cap="sq">
            <a:solidFill>
              <a:srgbClr val="000000"/>
            </a:solidFill>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23" name="Picture 11" descr="https://smshetty.edusprint.in/?imageFileHostedPath=sms/smsis/up/userimg/8dc3100b-a220-4157-aa7b-69f3cf54d3df_SMSI7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0928" y="4337798"/>
            <a:ext cx="2406272" cy="23542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5091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87034" y="338137"/>
            <a:ext cx="4505739" cy="2590800"/>
          </a:xfrm>
          <a:ln w="88900" cap="sq" cmpd="thickThin">
            <a:solidFill>
              <a:srgbClr val="000000"/>
            </a:solidFill>
            <a:miter lim="800000"/>
          </a:ln>
          <a:effectLst>
            <a:innerShdw blurRad="76200">
              <a:srgbClr val="000000"/>
            </a:innerShdw>
          </a:effectLst>
        </p:spPr>
      </p:pic>
      <p:pic>
        <p:nvPicPr>
          <p:cNvPr id="39938"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14" y="723900"/>
            <a:ext cx="4150071" cy="4953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9940" name="Picture 4" descr="May be an image of 5 people, people standing and text that says 'IMC National Ramkrishna Bajaj Quality Awards 2021 IMC 25 25years years IMC Juran 2021 Quality Med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034" y="3200400"/>
            <a:ext cx="4505739" cy="31432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0904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977" y="155944"/>
            <a:ext cx="7529623" cy="13208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Ayaan Ram participated in 16th ISAFF India National Aerobic Championship 2022 held at </a:t>
            </a:r>
            <a:r>
              <a:rPr lang="en-US" sz="2000" dirty="0" err="1">
                <a:ln w="1905"/>
                <a:solidFill>
                  <a:srgbClr val="C00000"/>
                </a:solidFill>
                <a:effectLst>
                  <a:innerShdw blurRad="69850" dist="43180" dir="5400000">
                    <a:srgbClr val="000000">
                      <a:alpha val="65000"/>
                    </a:srgbClr>
                  </a:innerShdw>
                </a:effectLst>
                <a:latin typeface="Britannic Bold" pitchFamily="34" charset="0"/>
              </a:rPr>
              <a:t>Sanjivani</a:t>
            </a:r>
            <a:r>
              <a:rPr lang="en-US" sz="2000" dirty="0">
                <a:ln w="1905"/>
                <a:solidFill>
                  <a:srgbClr val="C00000"/>
                </a:solidFill>
                <a:effectLst>
                  <a:innerShdw blurRad="69850" dist="43180" dir="5400000">
                    <a:srgbClr val="000000">
                      <a:alpha val="65000"/>
                    </a:srgbClr>
                  </a:innerShdw>
                </a:effectLst>
                <a:latin typeface="Britannic Bold" pitchFamily="34" charset="0"/>
              </a:rPr>
              <a:t> International School in </a:t>
            </a:r>
            <a:r>
              <a:rPr lang="en-US" sz="2000" dirty="0" err="1">
                <a:ln w="1905"/>
                <a:solidFill>
                  <a:srgbClr val="C00000"/>
                </a:solidFill>
                <a:effectLst>
                  <a:innerShdw blurRad="69850" dist="43180" dir="5400000">
                    <a:srgbClr val="000000">
                      <a:alpha val="65000"/>
                    </a:srgbClr>
                  </a:innerShdw>
                </a:effectLst>
                <a:latin typeface="Britannic Bold" pitchFamily="34" charset="0"/>
              </a:rPr>
              <a:t>Shirdi</a:t>
            </a:r>
            <a:r>
              <a:rPr lang="en-US" sz="2000" dirty="0">
                <a:ln w="1905"/>
                <a:solidFill>
                  <a:srgbClr val="C00000"/>
                </a:solidFill>
                <a:effectLst>
                  <a:innerShdw blurRad="69850" dist="43180" dir="5400000">
                    <a:srgbClr val="000000">
                      <a:alpha val="65000"/>
                    </a:srgbClr>
                  </a:innerShdw>
                </a:effectLst>
                <a:latin typeface="Britannic Bold" pitchFamily="34" charset="0"/>
              </a:rPr>
              <a:t> from 6th to 8th May.</a:t>
            </a:r>
            <a:br>
              <a:rPr lang="en-US" sz="2000" dirty="0">
                <a:ln w="1905"/>
                <a:solidFill>
                  <a:srgbClr val="C00000"/>
                </a:solidFill>
                <a:effectLst>
                  <a:innerShdw blurRad="69850" dist="43180" dir="5400000">
                    <a:srgbClr val="000000">
                      <a:alpha val="65000"/>
                    </a:srgbClr>
                  </a:innerShdw>
                </a:effectLst>
                <a:latin typeface="Britannic Bold" pitchFamily="34" charset="0"/>
              </a:rPr>
            </a:br>
            <a:r>
              <a:rPr lang="en-US" sz="2000" dirty="0">
                <a:ln w="1905"/>
                <a:solidFill>
                  <a:srgbClr val="C00000"/>
                </a:solidFill>
                <a:effectLst>
                  <a:innerShdw blurRad="69850" dist="43180" dir="5400000">
                    <a:srgbClr val="000000">
                      <a:alpha val="65000"/>
                    </a:srgbClr>
                  </a:innerShdw>
                </a:effectLst>
                <a:latin typeface="Britannic Bold" pitchFamily="34" charset="0"/>
              </a:rPr>
              <a:t>Ayaan participated in 4 events and won 4 Gold medals</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61446" name="Picture 6" descr="https://scontent.fbom57-1.fna.fbcdn.net/v/t39.30808-6/279673157_129535189685813_4723912583596177443_n.jpg?stp=dst-jpg_s600x600&amp;_nc_cat=105&amp;ccb=1-6&amp;_nc_sid=5cd70e&amp;_nc_ohc=pSf7Bq6uY7wAX-eWo8L&amp;_nc_ht=scontent.fbom57-1.fna&amp;oh=00_AT86R1sY-USh58LYgdR2ex_cJ1bvDE1ZeScn1HTJtkkEQA&amp;oe=627E919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752601"/>
            <a:ext cx="3520678" cy="5034497"/>
          </a:xfrm>
          <a:ln w="88900" cap="sq" cmpd="thickThin">
            <a:solidFill>
              <a:srgbClr val="000000"/>
            </a:solidFill>
            <a:miter lim="800000"/>
          </a:ln>
          <a:effectLst>
            <a:innerShdw blurRad="76200">
              <a:srgbClr val="000000"/>
            </a:innerShdw>
          </a:effectLst>
        </p:spPr>
      </p:pic>
      <p:sp>
        <p:nvSpPr>
          <p:cNvPr id="13315" name="Rectangle 3"/>
          <p:cNvSpPr>
            <a:spLocks noChangeArrowheads="1"/>
          </p:cNvSpPr>
          <p:nvPr/>
        </p:nvSpPr>
        <p:spPr bwMode="auto">
          <a:xfrm>
            <a:off x="1524000" y="-115888"/>
            <a:ext cx="184150" cy="2317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sz="900">
              <a:solidFill>
                <a:srgbClr val="050505"/>
              </a:solidFill>
              <a:latin typeface="inherit"/>
              <a:cs typeface="Segoe UI Historic" panose="020B0502040204020203" pitchFamily="34" charset="0"/>
            </a:endParaRPr>
          </a:p>
        </p:txBody>
      </p:sp>
      <p:pic>
        <p:nvPicPr>
          <p:cNvPr id="13316" name="Picture 4"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488" y="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https://scontent.fbom57-1.fna.fbcdn.net/v/t39.30808-6/280186954_129535279685804_4317072940331150861_n.jpg?stp=dst-jpg_s600x600&amp;_nc_cat=109&amp;ccb=1-6&amp;_nc_sid=5cd70e&amp;_nc_ohc=FoLiFg92_8AAX8VrPdX&amp;_nc_ht=scontent.fbom57-1.fna&amp;oh=00_AT9_UQTtuRDYTfPwoWl4_4S8O4wkw-D5GjA_u8xeJujBhA&amp;oe=627E1D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762" y="1752600"/>
            <a:ext cx="3733800" cy="192263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450" name="Picture 10" descr="https://scontent.fbom57-1.fna.fbcdn.net/v/t39.30808-6/280118829_129535263019139_2135084804942600329_n.jpg?stp=dst-jpg_s600x600&amp;_nc_cat=108&amp;ccb=1-6&amp;_nc_sid=5cd70e&amp;_nc_ohc=5g7QidFebw4AX8a4VVS&amp;_nc_ht=scontent.fbom57-1.fna&amp;oh=00_AT8KqXv5-dHF6-9c3XDYyAGwLV6a0PkuQ_R-hiPuR-wQ5Q&amp;oe=627DAF8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615762" y="3951094"/>
            <a:ext cx="3657600" cy="2743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451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305800" cy="1143000"/>
          </a:xfrm>
          <a:extLst/>
        </p:spPr>
        <p:txBody>
          <a:bodyPr>
            <a:noAutofit/>
          </a:bodyPr>
          <a:lstStyle/>
          <a:p>
            <a:pPr algn="ctr">
              <a:defRPr/>
            </a:pPr>
            <a:r>
              <a:rPr lang="en-US" sz="2000" dirty="0">
                <a:ln w="1905"/>
                <a:solidFill>
                  <a:srgbClr val="C00000"/>
                </a:solidFill>
                <a:effectLst>
                  <a:innerShdw blurRad="69850" dist="43180" dir="5400000">
                    <a:srgbClr val="000000">
                      <a:alpha val="65000"/>
                    </a:srgbClr>
                  </a:innerShdw>
                </a:effectLst>
                <a:latin typeface="Britannic Bold" pitchFamily="34" charset="0"/>
              </a:rPr>
              <a:t>Master </a:t>
            </a:r>
            <a:r>
              <a:rPr lang="en-US" sz="2000" dirty="0" err="1">
                <a:ln w="1905"/>
                <a:solidFill>
                  <a:srgbClr val="C00000"/>
                </a:solidFill>
                <a:effectLst>
                  <a:innerShdw blurRad="69850" dist="43180" dir="5400000">
                    <a:srgbClr val="000000">
                      <a:alpha val="65000"/>
                    </a:srgbClr>
                  </a:innerShdw>
                </a:effectLst>
                <a:latin typeface="Britannic Bold" pitchFamily="34" charset="0"/>
              </a:rPr>
              <a:t>Vivikth</a:t>
            </a:r>
            <a:r>
              <a:rPr lang="en-US" sz="2000" dirty="0">
                <a:ln w="1905"/>
                <a:solidFill>
                  <a:srgbClr val="C00000"/>
                </a:solidFill>
                <a:effectLst>
                  <a:innerShdw blurRad="69850" dist="43180" dir="5400000">
                    <a:srgbClr val="000000">
                      <a:alpha val="65000"/>
                    </a:srgbClr>
                  </a:innerShdw>
                </a:effectLst>
                <a:latin typeface="Britannic Bold" pitchFamily="34" charset="0"/>
              </a:rPr>
              <a:t> </a:t>
            </a:r>
            <a:r>
              <a:rPr lang="en-US" sz="2000" dirty="0" err="1">
                <a:ln w="1905"/>
                <a:solidFill>
                  <a:srgbClr val="C00000"/>
                </a:solidFill>
                <a:effectLst>
                  <a:innerShdw blurRad="69850" dist="43180" dir="5400000">
                    <a:srgbClr val="000000">
                      <a:alpha val="65000"/>
                    </a:srgbClr>
                  </a:innerShdw>
                </a:effectLst>
                <a:latin typeface="Britannic Bold" pitchFamily="34" charset="0"/>
              </a:rPr>
              <a:t>Vedantam</a:t>
            </a:r>
            <a:r>
              <a:rPr lang="en-US" sz="2000" dirty="0">
                <a:ln w="1905"/>
                <a:solidFill>
                  <a:srgbClr val="C00000"/>
                </a:solidFill>
                <a:effectLst>
                  <a:innerShdw blurRad="69850" dist="43180" dir="5400000">
                    <a:srgbClr val="000000">
                      <a:alpha val="65000"/>
                    </a:srgbClr>
                  </a:innerShdw>
                </a:effectLst>
                <a:latin typeface="Britannic Bold" pitchFamily="34" charset="0"/>
              </a:rPr>
              <a:t> of IEYC III, who has secured the first position in the "Rapid Chess Championship" competition held by SMCA at JBCN International school on 8th May 2022.</a:t>
            </a:r>
            <a:br>
              <a:rPr lang="en-US" sz="2000" dirty="0">
                <a:ln w="1905"/>
                <a:solidFill>
                  <a:srgbClr val="C00000"/>
                </a:solidFill>
                <a:effectLst>
                  <a:innerShdw blurRad="69850" dist="43180" dir="5400000">
                    <a:srgbClr val="000000">
                      <a:alpha val="65000"/>
                    </a:srgbClr>
                  </a:innerShdw>
                </a:effectLst>
                <a:latin typeface="Britannic Bold" pitchFamily="34" charset="0"/>
              </a:rPr>
            </a:br>
            <a:endParaRPr lang="en-US" sz="20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13315" name="Picture 2" descr="May be an image of person, child and standi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191000" y="1447800"/>
            <a:ext cx="3886200" cy="5183721"/>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9434484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53676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457" y="152400"/>
            <a:ext cx="8484686" cy="685800"/>
          </a:xfrm>
          <a:extLst/>
        </p:spPr>
        <p:txBody>
          <a:bodyPr>
            <a:noAutofit/>
          </a:bodyPr>
          <a:lstStyle/>
          <a:p>
            <a:pPr algn="ctr">
              <a:defRPr/>
            </a:pPr>
            <a:r>
              <a:rPr lang="en-US" sz="2400" dirty="0">
                <a:ln w="1905"/>
                <a:solidFill>
                  <a:srgbClr val="C00000"/>
                </a:solidFill>
                <a:effectLst>
                  <a:innerShdw blurRad="69850" dist="43180" dir="5400000">
                    <a:srgbClr val="000000">
                      <a:alpha val="65000"/>
                    </a:srgbClr>
                  </a:innerShdw>
                </a:effectLst>
                <a:latin typeface="Britannic Bold" pitchFamily="34" charset="0"/>
              </a:rPr>
              <a:t>Sumeet Kaur Kesar, teacher has awarded as the “SOF BEST DISTRICT TEACHER AWARD - 2021-22” for SOF National Science Olympiad for the year 2021-22.</a:t>
            </a:r>
            <a:r>
              <a:rPr lang="en-US" sz="2800" dirty="0">
                <a:ln w="1905"/>
                <a:solidFill>
                  <a:srgbClr val="C00000"/>
                </a:solidFill>
                <a:effectLst>
                  <a:innerShdw blurRad="69850" dist="43180" dir="5400000">
                    <a:srgbClr val="000000">
                      <a:alpha val="65000"/>
                    </a:srgbClr>
                  </a:innerShdw>
                </a:effectLst>
                <a:latin typeface="Britannic Bold" pitchFamily="34" charset="0"/>
              </a:rPr>
              <a:t/>
            </a:r>
            <a:br>
              <a:rPr lang="en-US" sz="2800" dirty="0">
                <a:ln w="1905"/>
                <a:solidFill>
                  <a:srgbClr val="C00000"/>
                </a:solidFill>
                <a:effectLst>
                  <a:innerShdw blurRad="69850" dist="43180" dir="5400000">
                    <a:srgbClr val="000000">
                      <a:alpha val="65000"/>
                    </a:srgbClr>
                  </a:innerShdw>
                </a:effectLst>
                <a:latin typeface="Britannic Bold" pitchFamily="34" charset="0"/>
              </a:rPr>
            </a:br>
            <a:endParaRPr lang="en-US" sz="2800" dirty="0">
              <a:ln w="1905"/>
              <a:solidFill>
                <a:srgbClr val="C00000"/>
              </a:solidFill>
              <a:effectLst>
                <a:innerShdw blurRad="69850" dist="43180" dir="5400000">
                  <a:srgbClr val="000000">
                    <a:alpha val="65000"/>
                  </a:srgbClr>
                </a:innerShdw>
              </a:effectLst>
              <a:latin typeface="Britannic Bold" pitchFamily="34" charset="0"/>
            </a:endParaRPr>
          </a:p>
        </p:txBody>
      </p:sp>
      <p:pic>
        <p:nvPicPr>
          <p:cNvPr id="5" name="Content Placeholder 4"/>
          <p:cNvPicPr>
            <a:picLocks noGrp="1" noChangeAspect="1"/>
          </p:cNvPicPr>
          <p:nvPr>
            <p:ph idx="1"/>
          </p:nvPr>
        </p:nvPicPr>
        <p:blipFill>
          <a:blip r:embed="rId2"/>
          <a:stretch>
            <a:fillRect/>
          </a:stretch>
        </p:blipFill>
        <p:spPr>
          <a:xfrm>
            <a:off x="4800600" y="1524000"/>
            <a:ext cx="2895600" cy="5147734"/>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1856209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635" y="304800"/>
            <a:ext cx="7848600" cy="1981200"/>
          </a:xfrm>
          <a:extLst/>
        </p:spPr>
        <p:txBody>
          <a:bodyPr>
            <a:normAutofit fontScale="90000"/>
          </a:bodyPr>
          <a:lstStyle/>
          <a:p>
            <a:pPr algn="just">
              <a:defRPr/>
            </a:pPr>
            <a:r>
              <a:rPr lang="en-US" sz="2700" dirty="0">
                <a:ln w="1905"/>
                <a:solidFill>
                  <a:srgbClr val="C00000"/>
                </a:solidFill>
                <a:effectLst>
                  <a:innerShdw blurRad="69850" dist="43180" dir="5400000">
                    <a:srgbClr val="000000">
                      <a:alpha val="65000"/>
                    </a:srgbClr>
                  </a:innerShdw>
                </a:effectLst>
                <a:latin typeface="Britannic Bold" pitchFamily="34" charset="0"/>
              </a:rPr>
              <a:t>Abhir Ghalke of CP VA has been awarded the title of International Math Olympiad Champion 2022. An appreciation letter has been received from Mr. Erin Anderson, Director: Global Programs, International Math Olympiad Challenge, Orlando, Florida.</a:t>
            </a:r>
          </a:p>
        </p:txBody>
      </p:sp>
      <p:pic>
        <p:nvPicPr>
          <p:cNvPr id="66562" name="Picture 2" descr="https://scontent.fbom57-1.fna.fbcdn.net/v/t39.30808-6/291795341_144918118147520_594693261852507688_n.jpg?_nc_cat=106&amp;ccb=1-7&amp;_nc_sid=5cd70e&amp;_nc_ohc=n8tcFF-_DOEAX-YASxY&amp;_nc_ht=scontent.fbom57-1.fna&amp;oh=00_AT8lNuccJa8ckIbpzJZsIb43ZZxTZ_iVHD73RCgxU4RJtQ&amp;oe=62CB9F8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561" b="2381"/>
          <a:stretch/>
        </p:blipFill>
        <p:spPr>
          <a:xfrm>
            <a:off x="2156011" y="2653554"/>
            <a:ext cx="2907616" cy="3609677"/>
          </a:xfrm>
          <a:ln w="88900" cap="sq" cmpd="thickThin">
            <a:solidFill>
              <a:srgbClr val="000000"/>
            </a:solidFill>
            <a:miter lim="800000"/>
          </a:ln>
          <a:effectLst>
            <a:innerShdw blurRad="76200">
              <a:srgbClr val="000000"/>
            </a:innerShdw>
          </a:effectLst>
        </p:spPr>
      </p:pic>
      <p:pic>
        <p:nvPicPr>
          <p:cNvPr id="66566" name="Picture 6" descr="May be an image of one or more people and text that says 'CERTIFICATE OF INTERNATIONAL MATHS OLYMPIAD CHALLENGE Champion is awarded to Abhir Avinash Ghalke of Grade 4, SMShetty International in Mumbai for his outstanding performance in the INTERNATIONAL MATHS OLYMPIAD CHALLENGE held in May 2022. Eline Medenis CEO 15June2022 Na Maria Dunbar Director: Acadomics 17th June 2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667000"/>
            <a:ext cx="5105400" cy="360967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71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2762</TotalTime>
  <Words>1409</Words>
  <Application>Microsoft Office PowerPoint</Application>
  <PresentationFormat>Widescreen</PresentationFormat>
  <Paragraphs>164</Paragraphs>
  <Slides>73</Slides>
  <Notes>4</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9" baseType="lpstr">
      <vt:lpstr>Microsoft JhengHei</vt:lpstr>
      <vt:lpstr>Agency FB</vt:lpstr>
      <vt:lpstr>Arial</vt:lpstr>
      <vt:lpstr>Bahnschrift Light Condensed</vt:lpstr>
      <vt:lpstr>Bell MT</vt:lpstr>
      <vt:lpstr>Britannic Bold</vt:lpstr>
      <vt:lpstr>Calibri</vt:lpstr>
      <vt:lpstr>Comic Sans MS</vt:lpstr>
      <vt:lpstr>inherit</vt:lpstr>
      <vt:lpstr>Segoe UI Historic</vt:lpstr>
      <vt:lpstr>Tahoma</vt:lpstr>
      <vt:lpstr>Times New Roman</vt:lpstr>
      <vt:lpstr>Trebuchet MS</vt:lpstr>
      <vt:lpstr>Wingdings 3</vt:lpstr>
      <vt:lpstr>Facet</vt:lpstr>
      <vt:lpstr>Acrobat Document</vt:lpstr>
      <vt:lpstr>ACHIEVEMENTS 2022-2023</vt:lpstr>
      <vt:lpstr>Gold Level Award- School Enterprise Challenge 2021</vt:lpstr>
      <vt:lpstr>School has been awarded as Swachh Vidyalaya Puraskar 2021-2022, District Level Award, S Ward with total score of 104% and a rating of 5 stars. </vt:lpstr>
      <vt:lpstr>Ananya Harish, a budding author had her first book launched on Sunday, 3rd July.</vt:lpstr>
      <vt:lpstr>Om Menon Sankar from IGCSE I secured first place in Paper Sculpture in the event Explorare 2022 organized by Campion School, Mumbai.   </vt:lpstr>
      <vt:lpstr>PRATHAM DUSAD, IBDP STUDENT YOUNG AUTHOR, PUBLISHED BOOK  - A DOZEN SNIPPETS </vt:lpstr>
      <vt:lpstr>Aarush Bathula, Vaanya Sharma, Trisha Saini, Om Menon, Megan Salian are the winners at Fairgaze MUN </vt:lpstr>
      <vt:lpstr>Sumeet Kaur Kesar, teacher has awarded as the “SOF BEST DISTRICT TEACHER AWARD - 2021-22” for SOF National Science Olympiad for the year 2021-22. </vt:lpstr>
      <vt:lpstr>Abhir Ghalke of CP VA has been awarded the title of International Math Olympiad Champion 2022. An appreciation letter has been received from Mr. Erin Anderson, Director: Global Programs, International Math Olympiad Challenge, Orlando, Florida.</vt:lpstr>
      <vt:lpstr>Saket Ananthakrishnan, Cambridge Primary IV - outstanding performers in Curious Times creative challenge 2022 - Performing arts category for his piano performance</vt:lpstr>
      <vt:lpstr>School Champs for Climate Action 2021</vt:lpstr>
      <vt:lpstr>Apeksha Fernandes has won gold in the 100m Butterfly Stroke with a new record in Khelo India Youth Games 2021</vt:lpstr>
      <vt:lpstr>ACHIEVEMENTS 2021-2022</vt:lpstr>
      <vt:lpstr>PowerPoint Presentation</vt:lpstr>
      <vt:lpstr>Ananya Harish from CP IV has secured first rank at the International, State and School Levels for the final stage of Logiqids Olympiad (2020-2021). </vt:lpstr>
      <vt:lpstr>AS Level Student, Advik Arora demonstrated Literary talent and has been selected among top five winners  for the Collin’s World Book Day Contest.</vt:lpstr>
      <vt:lpstr>We thank our Management for organizing  COVID – 19 Vaccination drive </vt:lpstr>
      <vt:lpstr>PowerPoint Presentation</vt:lpstr>
      <vt:lpstr>PowerPoint Presentation</vt:lpstr>
      <vt:lpstr>PowerPoint Presentation</vt:lpstr>
      <vt:lpstr>Ayaan Ram of CP II has secured International rank 1 in the LogiQids final stage Mental Aptitude Olympiad.</vt:lpstr>
      <vt:lpstr>Shivansh Kale from CP II - C  secured the International Rank 1, State Rank 1 and School Rank1 at the Logiqids Mental Aptitude Olympiad  Final Stage 2020-21 held for CP I students during March- April 2021.</vt:lpstr>
      <vt:lpstr>Our faculty, Ruchi Steven  has been appointed as an IB examiner  for Business Management </vt:lpstr>
      <vt:lpstr>Our Primary Checkpoint Coordinator, Ms Neetha Shetty received the 'Award for Contribution to Student Development ' -Global Teaching Excellence Awards 2021.Global Teaching Excellence Awards - organized by Kites Kraft Productions identifies individuals &amp; organizations working to revolutionize the education system. </vt:lpstr>
      <vt:lpstr>Gulgun Satra,student of  IBDP I student  has been accepted to participate in the Take the World Forward Fellowship presented by Learn with Leaders in collaboration with Harvard College Project for Asian &amp; International Relations (HPAIR), MIT Solv[ED], and the Leadership Institute at Harvard College (LIHC).        </vt:lpstr>
      <vt:lpstr>    Driti Kothari of CP III holds a record in Asia Book of Records for participating in the event “ Maximum number of participants ( 442)  solving multiple Rubik’s Cubes together on a virtual platform” The record was set by Little Cubers Solutions-Maharashtra   </vt:lpstr>
      <vt:lpstr>Ayaan Ram of CP II is the State Champion in Aerobics SAFAM Maharashtra Sports held at Kopargaon winning 5 Gold Medals in 5 events. His team Mumbai Suburns won the Championship with 76 gold, 8 silver and 1 bronze medals. Ayaan will represent Maharashtra at Nationals Level ISAFF India 2021.    </vt:lpstr>
      <vt:lpstr>Kiaan Zaveri of IEYC II ranked 6th in the Mastermind National Level.  </vt:lpstr>
      <vt:lpstr>The Linguist-Universal School Varya Rohith – Mono Act Competition </vt:lpstr>
      <vt:lpstr>PowerPoint Presentation</vt:lpstr>
      <vt:lpstr>Winners of 3rd Inter-School Language Day hosted by Seven Isles International School</vt:lpstr>
      <vt:lpstr>Curious Times</vt:lpstr>
      <vt:lpstr>Konkan Relief  </vt:lpstr>
      <vt:lpstr>IB Five Year Programme Evaluation Report</vt:lpstr>
      <vt:lpstr>Ayaan Ram of CP II  - 3  Gold Medals , Aerobics – Individual  Gold – Aerobics Mix Pair and  Rope Malkhamb conducted in Nepal orgainsed by National Youth Sports and Education federation (INDIA) from October 2 to October 6,2021 </vt:lpstr>
      <vt:lpstr>Saee Durve of IEYC III - Rank 10 in the Internationally held Logical Reasoning Competition Logic-A-Thon 5.0.</vt:lpstr>
      <vt:lpstr>Apeksha Fernandes-AS Level represented Maharashtra at the National Aquatic Championship conducted by Swimming Federation of India at Senior and Junior Level in October</vt:lpstr>
      <vt:lpstr>INTER SCHOOL CARROM AND CHESS COMPETITION</vt:lpstr>
      <vt:lpstr> Gaurav Waigankar of Checkpoint-finalist for Pulse 2021 an online inter-school music competition organised by  Bombay International School.</vt:lpstr>
      <vt:lpstr>Principal,Ms Mildred Lobo was inducted as a member of the “Swiss Culture Committee” by  organisation for Swiss Education </vt:lpstr>
      <vt:lpstr>Our school has been recognized among the Top 20 Mumbai Schools offering the International curriculum and among the Top 5 Schools in Zone C in Time School Survey 2021. </vt:lpstr>
      <vt:lpstr>Apeksha our student from the International Section wins both the Junior National &amp; Women's Championship at the National Aquatic Championship held in Bangalore last two weeks . She wins 7 Gold &amp; 4 Silver Medals . She created three National Records. She won the Best Swimmer in both the Junior &amp; Women's Category with the highest medals. she has been adjudicated as the *best swimmer in the country at 16</vt:lpstr>
      <vt:lpstr>PowerPoint Presentation</vt:lpstr>
      <vt:lpstr> Riddhima Pradhan from Checkpoint III  secured First rank in  Fitness Challenge event U-15 female  category in Spartive  Let’s Play! hosted by Pallavi Model School, Boduppai  and Organized by SFAPLAY.COM. </vt:lpstr>
      <vt:lpstr> Shanaya Poojari from IEYC I won 1st prize and Vian Mehra from IEYC I won the 2nd prize in Character Parade, Shivansh Kapse from IEYC II  won 1st prize, Naisha Sharma from IEYC II won 2nd prize,  Aaradhya Kumar from IEYC III  won 3rd prize in design a Book Jacket. Arzoo Dhindsa from IEYC III won the 1st prize in the Book Review competition in RBK International Academy, Interschool Literacy Competition held on October 8, 2021. </vt:lpstr>
      <vt:lpstr> We ranked No.1 in India under the Top International            Schools – Parameter wise for                   ‘Co-Curricular Education’                                          in a survey conducted by  Education Today   </vt:lpstr>
      <vt:lpstr>PowerPoint Presentation</vt:lpstr>
      <vt:lpstr>On the occasion of Children's day, November 14, 2021, Ayaan Ram of CP II participated in District level Malkhambh competition and won gold with A+ certificate.   </vt:lpstr>
      <vt:lpstr>Our Sports faculty, Ms. Jennifer Coutinho participated in 2nd Maharashtra State Masters Games Championship 2021 held at Indrapur, Pune. She stood 1st in 100 and 200 mtr run in 35 plus women’s category. In women’s Football Championship she represented Thane district  </vt:lpstr>
      <vt:lpstr>Top School in International Curriculum of Time ICONS 2021</vt:lpstr>
      <vt:lpstr>   </vt:lpstr>
      <vt:lpstr>Fit India School Week 2021 and successfully completed all the activities as per the guidelines provided on the Fit India Website.</vt:lpstr>
      <vt:lpstr>Ayaan Ram won gold in Aerobics at the 16th SAFAM Mahararashtra competition held in Nashik. </vt:lpstr>
      <vt:lpstr>Our A level student Anurag Inamdar  and IBDP student  Pratham Dusad   have been selected for a Harvard x MIT six months long fellowship where they will be working on research projects and pitching them to global innovators and investors.   </vt:lpstr>
      <vt:lpstr>Our AS Level, Samvit  Mavinkurve successfully completed the NASA-Inspired Leadership Workshop by Learn with Leaders, in collaboration with Dr. Ed Rogers (Former Chief Knowledge Officer, NASA Goddard Space Flight Center) from 4th - 12th December 2021   </vt:lpstr>
      <vt:lpstr>Ms Jennifer Coutinho, our Sports Faculty has been selected for Asian Football Confederation C license Diploma course for coaches. The All India Football Federation has a women’s edition and only 20 women coaches have been selected pan India. </vt:lpstr>
      <vt:lpstr>IEYC section of SMSISJC is ranked 4th in Times Pre-school survey 2022 under K-12 Schools, International Curriculum category.</vt:lpstr>
      <vt:lpstr>Soumya Pandey won bronze medal at Infinity Math Competition held on January 21,2022 </vt:lpstr>
      <vt:lpstr>PowerPoint Presentation</vt:lpstr>
      <vt:lpstr>PowerPoint Presentation</vt:lpstr>
      <vt:lpstr>PE Faculty, Jennifer Coutinho has been selected by Mumbai Football Association First Women's Committee in Women's Development for a term of 4 years</vt:lpstr>
      <vt:lpstr>Silver Zone International  Olympiads </vt:lpstr>
      <vt:lpstr>Sanvi Gaikwad secured the third position in the Global Platter competition of Late Shri V V Bhat memorial trophy competition organized by Children's  Academy. </vt:lpstr>
      <vt:lpstr>PowerPoint Presentation</vt:lpstr>
      <vt:lpstr>Tannishtha Shetty from IGCSE-I was selected among hundreds of applicants to attend an exclusive virtual Coffee with Leaders session with Dr. Edward A. Nardell, Professor of Medicine, Harvard Medical School. </vt:lpstr>
      <vt:lpstr>PowerPoint Presentation</vt:lpstr>
      <vt:lpstr>PowerPoint Presentation</vt:lpstr>
      <vt:lpstr>Ananya Harish, has secured 1st rank Internationally at this year's National Science Olympiad, with a score of 60/60.</vt:lpstr>
      <vt:lpstr>School was awarded the very prestigious Ramkrishna Bajaj National Quality Award 2021 Cycle in the Education on 30th April 2022 in a solemn and awe inspiring ceremony at the Indian Merchant Chambers .</vt:lpstr>
      <vt:lpstr>PowerPoint Presentation</vt:lpstr>
      <vt:lpstr>Ayaan Ram participated in 16th ISAFF India National Aerobic Championship 2022 held at Sanjivani International School in Shirdi from 6th to 8th May. Ayaan participated in 4 events and won 4 Gold medals </vt:lpstr>
      <vt:lpstr>Master Vivikth Vedantam of IEYC III, who has secured the first position in the "Rapid Chess Championship" competition held by SMCA at JBCN International school on 8th May 2022.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Admin-Shrutha Shetty</dc:creator>
  <cp:lastModifiedBy>Admin-Shrutha Shetty</cp:lastModifiedBy>
  <cp:revision>70</cp:revision>
  <dcterms:created xsi:type="dcterms:W3CDTF">2021-02-15T04:39:22Z</dcterms:created>
  <dcterms:modified xsi:type="dcterms:W3CDTF">2022-07-15T08:44:38Z</dcterms:modified>
</cp:coreProperties>
</file>