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2" r:id="rId3"/>
    <p:sldId id="316" r:id="rId4"/>
    <p:sldId id="298" r:id="rId5"/>
    <p:sldId id="299" r:id="rId6"/>
    <p:sldId id="303" r:id="rId7"/>
    <p:sldId id="317" r:id="rId8"/>
    <p:sldId id="293" r:id="rId9"/>
    <p:sldId id="302" r:id="rId10"/>
    <p:sldId id="319" r:id="rId11"/>
    <p:sldId id="301" r:id="rId12"/>
    <p:sldId id="300" r:id="rId13"/>
    <p:sldId id="294" r:id="rId14"/>
    <p:sldId id="320" r:id="rId15"/>
    <p:sldId id="321" r:id="rId16"/>
    <p:sldId id="295" r:id="rId17"/>
    <p:sldId id="304" r:id="rId18"/>
    <p:sldId id="318" r:id="rId19"/>
    <p:sldId id="305" r:id="rId20"/>
    <p:sldId id="306" r:id="rId21"/>
    <p:sldId id="307" r:id="rId22"/>
    <p:sldId id="308" r:id="rId23"/>
    <p:sldId id="309" r:id="rId24"/>
    <p:sldId id="310" r:id="rId25"/>
    <p:sldId id="322" r:id="rId26"/>
    <p:sldId id="323" r:id="rId27"/>
    <p:sldId id="324" r:id="rId28"/>
    <p:sldId id="326" r:id="rId29"/>
    <p:sldId id="327" r:id="rId30"/>
    <p:sldId id="328" r:id="rId31"/>
    <p:sldId id="325" r:id="rId32"/>
    <p:sldId id="312" r:id="rId33"/>
    <p:sldId id="313" r:id="rId34"/>
    <p:sldId id="314" r:id="rId35"/>
    <p:sldId id="31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06-Oct-22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06-Oct-22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06-Oct-22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06-Oct-22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06-Oct-22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06-Oct-22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06-Oct-22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06-Oct-22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06-Oct-22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06-Oct-22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06-Oct-22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06-Oct-22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g"/><Relationship Id="rId7"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jpg"/><Relationship Id="rId5" Type="http://schemas.openxmlformats.org/officeDocument/2006/relationships/image" Target="../media/image49.jpeg"/><Relationship Id="rId10" Type="http://schemas.openxmlformats.org/officeDocument/2006/relationships/image" Target="../media/image20.png"/><Relationship Id="rId4" Type="http://schemas.openxmlformats.org/officeDocument/2006/relationships/image" Target="../media/image48.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3.png"/><Relationship Id="rId7" Type="http://schemas.openxmlformats.org/officeDocument/2006/relationships/image" Target="../media/image5.jp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7160" y="1098388"/>
            <a:ext cx="10318418" cy="4394988"/>
          </a:xfrm>
        </p:spPr>
        <p:txBody>
          <a:bodyPr/>
          <a:lstStyle/>
          <a:p>
            <a:r>
              <a:rPr lang="en-IN" dirty="0" smtClean="0">
                <a:solidFill>
                  <a:srgbClr val="C00000"/>
                </a:solidFill>
              </a:rPr>
              <a:t>ACHIEVEMENTS</a:t>
            </a:r>
            <a:r>
              <a:rPr lang="en-IN" dirty="0" smtClean="0"/>
              <a:t> </a:t>
            </a:r>
            <a:endParaRPr lang="en-IN" dirty="0"/>
          </a:p>
        </p:txBody>
      </p:sp>
      <p:sp>
        <p:nvSpPr>
          <p:cNvPr id="3" name="Subtitle 2"/>
          <p:cNvSpPr>
            <a:spLocks noGrp="1"/>
          </p:cNvSpPr>
          <p:nvPr>
            <p:ph type="subTitle" idx="1"/>
          </p:nvPr>
        </p:nvSpPr>
        <p:spPr>
          <a:xfrm>
            <a:off x="2099135" y="4137518"/>
            <a:ext cx="8045373" cy="742279"/>
          </a:xfrm>
        </p:spPr>
        <p:txBody>
          <a:bodyPr>
            <a:noAutofit/>
          </a:bodyPr>
          <a:lstStyle/>
          <a:p>
            <a:r>
              <a:rPr lang="en-IN" sz="4800" dirty="0" smtClean="0">
                <a:solidFill>
                  <a:srgbClr val="C00000"/>
                </a:solidFill>
              </a:rPr>
              <a:t>2020-2021</a:t>
            </a:r>
            <a:endParaRPr lang="en-IN" sz="4800" dirty="0">
              <a:solidFill>
                <a:srgbClr val="C00000"/>
              </a:solidFill>
            </a:endParaRPr>
          </a:p>
        </p:txBody>
      </p:sp>
    </p:spTree>
    <p:extLst>
      <p:ext uri="{BB962C8B-B14F-4D97-AF65-F5344CB8AC3E}">
        <p14:creationId xmlns:p14="http://schemas.microsoft.com/office/powerpoint/2010/main" val="149167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09" y="1172955"/>
            <a:ext cx="11694016" cy="771755"/>
          </a:xfrm>
        </p:spPr>
        <p:txBody>
          <a:bodyPr>
            <a:noAutofit/>
          </a:bodyPr>
          <a:lstStyle/>
          <a:p>
            <a:pPr algn="ctr">
              <a:defRPr/>
            </a:pPr>
            <a:r>
              <a:rPr lang="en-IN" sz="2400" b="1" cap="none" dirty="0" smtClean="0">
                <a:solidFill>
                  <a:srgbClr val="002060"/>
                </a:solidFill>
                <a:latin typeface="Cambria" panose="02040503050406030204" pitchFamily="18" charset="0"/>
                <a:ea typeface="Cambria" panose="02040503050406030204" pitchFamily="18" charset="0"/>
                <a:cs typeface="+mn-cs"/>
              </a:rPr>
              <a:t>Gayatri </a:t>
            </a:r>
            <a:r>
              <a:rPr lang="en-IN" sz="2400" b="1" cap="none" dirty="0">
                <a:solidFill>
                  <a:srgbClr val="002060"/>
                </a:solidFill>
                <a:latin typeface="Cambria" panose="02040503050406030204" pitchFamily="18" charset="0"/>
                <a:ea typeface="Cambria" panose="02040503050406030204" pitchFamily="18" charset="0"/>
                <a:cs typeface="+mn-cs"/>
              </a:rPr>
              <a:t>Samudra </a:t>
            </a:r>
            <a:r>
              <a:rPr lang="en-IN" sz="2400" b="1" cap="none" dirty="0" smtClean="0">
                <a:solidFill>
                  <a:srgbClr val="002060"/>
                </a:solidFill>
                <a:latin typeface="Cambria" panose="02040503050406030204" pitchFamily="18" charset="0"/>
                <a:ea typeface="Cambria" panose="02040503050406030204" pitchFamily="18" charset="0"/>
                <a:cs typeface="+mn-cs"/>
              </a:rPr>
              <a:t>- </a:t>
            </a:r>
            <a:r>
              <a:rPr lang="en-IN" sz="2400" b="1" cap="none" dirty="0">
                <a:solidFill>
                  <a:srgbClr val="002060"/>
                </a:solidFill>
                <a:latin typeface="Cambria" panose="02040503050406030204" pitchFamily="18" charset="0"/>
                <a:ea typeface="Cambria" panose="02040503050406030204" pitchFamily="18" charset="0"/>
                <a:cs typeface="+mn-cs"/>
              </a:rPr>
              <a:t>Checkpoint II </a:t>
            </a:r>
            <a:r>
              <a:rPr lang="en-IN" sz="2400" b="1" cap="none" dirty="0" smtClean="0">
                <a:solidFill>
                  <a:srgbClr val="002060"/>
                </a:solidFill>
                <a:latin typeface="Cambria" panose="02040503050406030204" pitchFamily="18" charset="0"/>
                <a:ea typeface="Cambria" panose="02040503050406030204" pitchFamily="18" charset="0"/>
                <a:cs typeface="+mn-cs"/>
              </a:rPr>
              <a:t/>
            </a:r>
            <a:br>
              <a:rPr lang="en-IN" sz="2400" b="1" cap="none" dirty="0" smtClean="0">
                <a:solidFill>
                  <a:srgbClr val="002060"/>
                </a:solidFill>
                <a:latin typeface="Cambria" panose="02040503050406030204" pitchFamily="18" charset="0"/>
                <a:ea typeface="Cambria" panose="02040503050406030204" pitchFamily="18" charset="0"/>
                <a:cs typeface="+mn-cs"/>
              </a:rPr>
            </a:br>
            <a:r>
              <a:rPr lang="en-IN" sz="1600" b="1" cap="none" dirty="0" smtClean="0">
                <a:solidFill>
                  <a:srgbClr val="002060"/>
                </a:solidFill>
                <a:latin typeface="Cambria" panose="02040503050406030204" pitchFamily="18" charset="0"/>
                <a:ea typeface="Cambria" panose="02040503050406030204" pitchFamily="18" charset="0"/>
                <a:cs typeface="+mn-cs"/>
              </a:rPr>
              <a:t> Her poem </a:t>
            </a:r>
            <a:r>
              <a:rPr lang="en-IN" sz="1600" b="1" cap="none" dirty="0">
                <a:solidFill>
                  <a:srgbClr val="002060"/>
                </a:solidFill>
                <a:latin typeface="Cambria" panose="02040503050406030204" pitchFamily="18" charset="0"/>
                <a:ea typeface="Cambria" panose="02040503050406030204" pitchFamily="18" charset="0"/>
                <a:cs typeface="+mn-cs"/>
              </a:rPr>
              <a:t>‘The Firefly’ </a:t>
            </a:r>
            <a:r>
              <a:rPr lang="en-IN" sz="1600" b="1" dirty="0" smtClean="0">
                <a:solidFill>
                  <a:srgbClr val="002060"/>
                </a:solidFill>
                <a:latin typeface="Cambria" panose="02040503050406030204" pitchFamily="18" charset="0"/>
                <a:ea typeface="Cambria" panose="02040503050406030204" pitchFamily="18" charset="0"/>
                <a:cs typeface="+mn-cs"/>
              </a:rPr>
              <a:t>has been </a:t>
            </a:r>
            <a:r>
              <a:rPr lang="en-IN" sz="1600" b="1" cap="none" dirty="0" smtClean="0">
                <a:solidFill>
                  <a:srgbClr val="002060"/>
                </a:solidFill>
                <a:latin typeface="Cambria" panose="02040503050406030204" pitchFamily="18" charset="0"/>
                <a:ea typeface="Cambria" panose="02040503050406030204" pitchFamily="18" charset="0"/>
                <a:cs typeface="+mn-cs"/>
              </a:rPr>
              <a:t>published </a:t>
            </a:r>
            <a:r>
              <a:rPr lang="en-IN" sz="1600" b="1" cap="none" dirty="0">
                <a:solidFill>
                  <a:srgbClr val="002060"/>
                </a:solidFill>
                <a:latin typeface="Cambria" panose="02040503050406030204" pitchFamily="18" charset="0"/>
                <a:ea typeface="Cambria" panose="02040503050406030204" pitchFamily="18" charset="0"/>
                <a:cs typeface="+mn-cs"/>
              </a:rPr>
              <a:t>in </a:t>
            </a:r>
            <a:r>
              <a:rPr lang="en-IN" sz="1600" b="1" cap="none" dirty="0" smtClean="0">
                <a:solidFill>
                  <a:srgbClr val="002060"/>
                </a:solidFill>
                <a:latin typeface="Cambria" panose="02040503050406030204" pitchFamily="18" charset="0"/>
                <a:ea typeface="Cambria" panose="02040503050406030204" pitchFamily="18" charset="0"/>
                <a:cs typeface="+mn-cs"/>
              </a:rPr>
              <a:t>INNSAEI-International </a:t>
            </a:r>
            <a:r>
              <a:rPr lang="en-IN" sz="1600" b="1" cap="none" dirty="0">
                <a:solidFill>
                  <a:srgbClr val="002060"/>
                </a:solidFill>
                <a:latin typeface="Cambria" panose="02040503050406030204" pitchFamily="18" charset="0"/>
                <a:ea typeface="Cambria" panose="02040503050406030204" pitchFamily="18" charset="0"/>
                <a:cs typeface="+mn-cs"/>
              </a:rPr>
              <a:t>Journal of Creative Literature for </a:t>
            </a:r>
            <a:r>
              <a:rPr lang="en-IN" sz="1600" b="1" cap="none" dirty="0" smtClean="0">
                <a:solidFill>
                  <a:srgbClr val="002060"/>
                </a:solidFill>
                <a:latin typeface="Cambria" panose="02040503050406030204" pitchFamily="18" charset="0"/>
                <a:ea typeface="Cambria" panose="02040503050406030204" pitchFamily="18" charset="0"/>
                <a:cs typeface="+mn-cs"/>
              </a:rPr>
              <a:t>Peace and Humanity </a:t>
            </a:r>
            <a:r>
              <a:rPr lang="en-IN" sz="2000" b="1" cap="none" dirty="0">
                <a:solidFill>
                  <a:srgbClr val="002060"/>
                </a:solidFill>
                <a:latin typeface="Cambria" panose="02040503050406030204" pitchFamily="18" charset="0"/>
                <a:ea typeface="Cambria" panose="02040503050406030204" pitchFamily="18" charset="0"/>
                <a:cs typeface="+mn-cs"/>
              </a:rPr>
              <a:t>. </a:t>
            </a:r>
            <a:endParaRPr lang="en-US" sz="2000" b="1" cap="none" dirty="0">
              <a:solidFill>
                <a:srgbClr val="002060"/>
              </a:solidFill>
              <a:latin typeface="Cambria" panose="02040503050406030204" pitchFamily="18" charset="0"/>
              <a:ea typeface="Cambria" panose="02040503050406030204" pitchFamily="18" charset="0"/>
              <a:cs typeface="+mn-cs"/>
            </a:endParaRPr>
          </a:p>
        </p:txBody>
      </p:sp>
      <p:pic>
        <p:nvPicPr>
          <p:cNvPr id="6" name="Picture 5" descr="Image may contain: 1 person, standing, text that says 'at just few Gayatri Samudra (India) Gayatri is twelve-year-old girl studying S.M.Shetty International School and Junior College. Singing, drawing, swimming dancing Kathak and has cleared her Level Exam. Gayatri an vid reader having started reading early age and finished reading many series and novels. She good studies having scored perfect 6/6 her CAIE Cambridge Board Examination 2018. She enjoys playing sports andi lover. Some poems and drawings have been published her hobbies. She learns also the school magazine. her'"/>
          <p:cNvPicPr/>
          <p:nvPr/>
        </p:nvPicPr>
        <p:blipFill>
          <a:blip r:embed="rId2"/>
          <a:srcRect/>
          <a:stretch>
            <a:fillRect/>
          </a:stretch>
        </p:blipFill>
        <p:spPr bwMode="auto">
          <a:xfrm>
            <a:off x="769304" y="2242187"/>
            <a:ext cx="4953000" cy="4518025"/>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84" y="123157"/>
            <a:ext cx="2184318" cy="1049798"/>
          </a:xfrm>
          <a:prstGeom prst="rect">
            <a:avLst/>
          </a:prstGeom>
        </p:spPr>
      </p:pic>
      <p:pic>
        <p:nvPicPr>
          <p:cNvPr id="5" name="Picture 4"/>
          <p:cNvPicPr>
            <a:picLocks noChangeAspect="1"/>
          </p:cNvPicPr>
          <p:nvPr/>
        </p:nvPicPr>
        <p:blipFill>
          <a:blip r:embed="rId4"/>
          <a:stretch>
            <a:fillRect/>
          </a:stretch>
        </p:blipFill>
        <p:spPr>
          <a:xfrm>
            <a:off x="4704197" y="127239"/>
            <a:ext cx="794772" cy="8142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6959" y="96197"/>
            <a:ext cx="970207" cy="876361"/>
          </a:xfrm>
          <a:prstGeom prst="rect">
            <a:avLst/>
          </a:prstGeom>
        </p:spPr>
      </p:pic>
      <p:cxnSp>
        <p:nvCxnSpPr>
          <p:cNvPr id="8" name="Straight Connector 7"/>
          <p:cNvCxnSpPr/>
          <p:nvPr/>
        </p:nvCxnSpPr>
        <p:spPr>
          <a:xfrm>
            <a:off x="5685641" y="116809"/>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3226" y="116810"/>
            <a:ext cx="810470" cy="81047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3069" y="2224546"/>
            <a:ext cx="4881903" cy="4553305"/>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8"/>
          <a:stretch>
            <a:fillRect/>
          </a:stretch>
        </p:blipFill>
        <p:spPr>
          <a:xfrm>
            <a:off x="10730782" y="103723"/>
            <a:ext cx="1016757" cy="1269681"/>
          </a:xfrm>
          <a:prstGeom prst="rect">
            <a:avLst/>
          </a:prstGeom>
        </p:spPr>
      </p:pic>
    </p:spTree>
    <p:extLst>
      <p:ext uri="{BB962C8B-B14F-4D97-AF65-F5344CB8AC3E}">
        <p14:creationId xmlns:p14="http://schemas.microsoft.com/office/powerpoint/2010/main" val="3111567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9450946" cy="6019800"/>
          </a:xfrm>
        </p:spPr>
        <p:txBody>
          <a:bodyPr/>
          <a:lstStyle/>
          <a:p>
            <a:pPr algn="ctr">
              <a:buFont typeface="Arial" charset="0"/>
              <a:buNone/>
              <a:defRPr/>
            </a:pPr>
            <a:r>
              <a:rPr lang="en-IN" sz="2400" b="1" spc="200" dirty="0">
                <a:ln w="1905"/>
                <a:solidFill>
                  <a:srgbClr val="FF0000"/>
                </a:solidFill>
                <a:effectLst>
                  <a:innerShdw blurRad="69850" dist="43180" dir="5400000">
                    <a:srgbClr val="000000">
                      <a:alpha val="65000"/>
                    </a:srgbClr>
                  </a:innerShdw>
                </a:effectLst>
                <a:latin typeface="Bell MT" panose="02020503060305020303" pitchFamily="18" charset="0"/>
              </a:rPr>
              <a:t>Swarit </a:t>
            </a:r>
            <a:r>
              <a:rPr lang="en-IN" sz="2400" b="1" spc="200" dirty="0" err="1">
                <a:ln w="1905"/>
                <a:solidFill>
                  <a:srgbClr val="FF0000"/>
                </a:solidFill>
                <a:effectLst>
                  <a:innerShdw blurRad="69850" dist="43180" dir="5400000">
                    <a:srgbClr val="000000">
                      <a:alpha val="65000"/>
                    </a:srgbClr>
                  </a:innerShdw>
                </a:effectLst>
                <a:latin typeface="Bell MT" panose="02020503060305020303" pitchFamily="18" charset="0"/>
              </a:rPr>
              <a:t>Dahake</a:t>
            </a:r>
            <a:r>
              <a:rPr lang="en-IN" sz="2400" b="1" spc="200" dirty="0">
                <a:ln w="1905"/>
                <a:solidFill>
                  <a:srgbClr val="FF0000"/>
                </a:solidFill>
                <a:effectLst>
                  <a:innerShdw blurRad="69850" dist="43180" dir="5400000">
                    <a:srgbClr val="000000">
                      <a:alpha val="65000"/>
                    </a:srgbClr>
                  </a:innerShdw>
                </a:effectLst>
                <a:latin typeface="Bell MT" panose="02020503060305020303" pitchFamily="18" charset="0"/>
              </a:rPr>
              <a:t> - IEYC II </a:t>
            </a:r>
          </a:p>
          <a:p>
            <a:pPr algn="ctr">
              <a:buFont typeface="Arial" charset="0"/>
              <a:buNone/>
              <a:defRPr/>
            </a:pPr>
            <a:r>
              <a:rPr lang="en-IN" sz="2400" b="1" spc="200" dirty="0">
                <a:ln w="1905"/>
                <a:solidFill>
                  <a:srgbClr val="FF0000"/>
                </a:solidFill>
                <a:effectLst>
                  <a:innerShdw blurRad="69850" dist="43180" dir="5400000">
                    <a:srgbClr val="000000">
                      <a:alpha val="65000"/>
                    </a:srgbClr>
                  </a:innerShdw>
                </a:effectLst>
                <a:latin typeface="Bell MT" panose="02020503060305020303" pitchFamily="18" charset="0"/>
              </a:rPr>
              <a:t> 2nd  rank at National Level  in Interschool </a:t>
            </a:r>
            <a:r>
              <a:rPr lang="en-IN" sz="2400" b="1" spc="200" dirty="0" err="1">
                <a:ln w="1905"/>
                <a:solidFill>
                  <a:srgbClr val="FF0000"/>
                </a:solidFill>
                <a:effectLst>
                  <a:innerShdw blurRad="69850" dist="43180" dir="5400000">
                    <a:srgbClr val="000000">
                      <a:alpha val="65000"/>
                    </a:srgbClr>
                  </a:innerShdw>
                </a:effectLst>
                <a:latin typeface="Bell MT" panose="02020503060305020303" pitchFamily="18" charset="0"/>
              </a:rPr>
              <a:t>Marrs</a:t>
            </a:r>
            <a:r>
              <a:rPr lang="en-IN" sz="2400" b="1" spc="200" dirty="0">
                <a:ln w="1905"/>
                <a:solidFill>
                  <a:srgbClr val="FF0000"/>
                </a:solidFill>
                <a:effectLst>
                  <a:innerShdw blurRad="69850" dist="43180" dir="5400000">
                    <a:srgbClr val="000000">
                      <a:alpha val="65000"/>
                    </a:srgbClr>
                  </a:innerShdw>
                </a:effectLst>
                <a:latin typeface="Bell MT" panose="02020503060305020303" pitchFamily="18" charset="0"/>
              </a:rPr>
              <a:t> Play to Learn Championship </a:t>
            </a:r>
            <a:endParaRPr lang="en-US" sz="2400" b="1" spc="200" dirty="0">
              <a:ln w="1905"/>
              <a:solidFill>
                <a:srgbClr val="FF0000"/>
              </a:solidFill>
              <a:effectLst>
                <a:innerShdw blurRad="69850" dist="43180" dir="5400000">
                  <a:srgbClr val="000000">
                    <a:alpha val="65000"/>
                  </a:srgbClr>
                </a:innerShdw>
              </a:effectLst>
              <a:latin typeface="Bell MT" panose="02020503060305020303" pitchFamily="18" charset="0"/>
            </a:endParaRPr>
          </a:p>
          <a:p>
            <a:pPr marL="109537" indent="0" algn="ctr">
              <a:buNone/>
              <a:defRPr/>
            </a:pPr>
            <a:endParaRPr lang="en-US" cap="all" dirty="0">
              <a:solidFill>
                <a:srgbClr val="002060"/>
              </a:solidFill>
              <a:latin typeface="Cambria" pitchFamily="18" charset="0"/>
              <a:ea typeface="Cambria" pitchFamily="18" charset="0"/>
              <a:cs typeface="+mj-cs"/>
            </a:endParaRPr>
          </a:p>
          <a:p>
            <a:pPr algn="ctr">
              <a:buFont typeface="Arial" charset="0"/>
              <a:buNone/>
              <a:defRPr/>
            </a:pPr>
            <a:endParaRPr lang="en-US" sz="1800" cap="all" dirty="0">
              <a:solidFill>
                <a:srgbClr val="002060"/>
              </a:solidFill>
              <a:latin typeface="Cambria" pitchFamily="18" charset="0"/>
              <a:ea typeface="Cambria" pitchFamily="18" charset="0"/>
              <a:cs typeface="+mj-cs"/>
            </a:endParaRPr>
          </a:p>
          <a:p>
            <a:pPr algn="ctr">
              <a:buFont typeface="Arial" charset="0"/>
              <a:buNone/>
              <a:defRPr/>
            </a:pPr>
            <a:endParaRPr lang="en-US" sz="1800" cap="all" dirty="0">
              <a:solidFill>
                <a:srgbClr val="002060"/>
              </a:solidFill>
              <a:latin typeface="Cambria" pitchFamily="18" charset="0"/>
              <a:ea typeface="Cambria" pitchFamily="18" charset="0"/>
              <a:cs typeface="+mj-cs"/>
            </a:endParaRPr>
          </a:p>
          <a:p>
            <a:pPr algn="ctr">
              <a:buFont typeface="Arial" charset="0"/>
              <a:buNone/>
              <a:defRPr/>
            </a:pPr>
            <a:endParaRPr lang="en-US" sz="1800" cap="all" dirty="0">
              <a:solidFill>
                <a:srgbClr val="002060"/>
              </a:solidFill>
              <a:latin typeface="Cambria" pitchFamily="18" charset="0"/>
              <a:ea typeface="Cambria" pitchFamily="18" charset="0"/>
              <a:cs typeface="+mj-cs"/>
            </a:endParaRPr>
          </a:p>
          <a:p>
            <a:pPr algn="ctr">
              <a:buFont typeface="Arial" charset="0"/>
              <a:buNone/>
              <a:defRPr/>
            </a:pPr>
            <a:endParaRPr lang="en-US" sz="1800" cap="all" dirty="0">
              <a:solidFill>
                <a:srgbClr val="002060"/>
              </a:solidFill>
              <a:latin typeface="Cambria" pitchFamily="18" charset="0"/>
              <a:ea typeface="Cambria" pitchFamily="18" charset="0"/>
              <a:cs typeface="+mj-cs"/>
            </a:endParaRPr>
          </a:p>
          <a:p>
            <a:pPr>
              <a:buFont typeface="Arial" charset="0"/>
              <a:buNone/>
              <a:defRPr/>
            </a:pPr>
            <a:endParaRPr lang="en-US" sz="1800" cap="all" dirty="0">
              <a:solidFill>
                <a:srgbClr val="002060"/>
              </a:solidFill>
              <a:latin typeface="Cambria" pitchFamily="18" charset="0"/>
              <a:ea typeface="Cambria" pitchFamily="18" charset="0"/>
              <a:cs typeface="+mj-cs"/>
            </a:endParaRPr>
          </a:p>
          <a:p>
            <a:pPr>
              <a:buFont typeface="Arial" charset="0"/>
              <a:buNone/>
              <a:defRPr/>
            </a:pPr>
            <a:endParaRPr lang="en-US" sz="1800" cap="all" dirty="0">
              <a:solidFill>
                <a:srgbClr val="002060"/>
              </a:solidFill>
              <a:latin typeface="Cambria" pitchFamily="18" charset="0"/>
              <a:ea typeface="Cambria" pitchFamily="18" charset="0"/>
              <a:cs typeface="+mj-cs"/>
            </a:endParaRPr>
          </a:p>
        </p:txBody>
      </p:sp>
      <p:pic>
        <p:nvPicPr>
          <p:cNvPr id="5" name="Picture 4" descr="http://smshetty.edusprint.in/?imageFileHostedPath=sms/smsis/up/userimg/3761185f-1d74-44ec-a450-c5d7b2a6e9a5_SMSI2839.jpg"/>
          <p:cNvPicPr/>
          <p:nvPr/>
        </p:nvPicPr>
        <p:blipFill>
          <a:blip r:embed="rId2"/>
          <a:srcRect/>
          <a:stretch>
            <a:fillRect/>
          </a:stretch>
        </p:blipFill>
        <p:spPr bwMode="auto">
          <a:xfrm>
            <a:off x="4230173" y="1898561"/>
            <a:ext cx="4343400" cy="396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8440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008" y="152400"/>
            <a:ext cx="9504609" cy="1295400"/>
          </a:xfrm>
        </p:spPr>
        <p:txBody>
          <a:bodyPr>
            <a:normAutofit/>
          </a:bodyPr>
          <a:lstStyle/>
          <a:p>
            <a:pPr algn="ctr">
              <a:defRPr/>
            </a:pPr>
            <a:r>
              <a:rPr lang="en-IN" sz="24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Ananya Harish - CP IV  </a:t>
            </a:r>
            <a:br>
              <a:rPr lang="en-IN" sz="24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r>
              <a:rPr lang="en-IN" sz="24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9th Rank At International Level In Logiqids Mental Aptitude Olympiad</a:t>
            </a:r>
            <a:endParaRPr lang="en-US" sz="24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t="19113" r="2370"/>
          <a:stretch>
            <a:fillRect/>
          </a:stretch>
        </p:blipFill>
        <p:spPr bwMode="auto">
          <a:xfrm>
            <a:off x="3657600" y="1752600"/>
            <a:ext cx="4876800" cy="4713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06268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b="13744"/>
          <a:stretch>
            <a:fillRect/>
          </a:stretch>
        </p:blipFill>
        <p:spPr bwMode="auto">
          <a:xfrm>
            <a:off x="2889964" y="1584102"/>
            <a:ext cx="6667500" cy="4491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itle 2"/>
          <p:cNvSpPr>
            <a:spLocks noGrp="1"/>
          </p:cNvSpPr>
          <p:nvPr>
            <p:ph type="title"/>
          </p:nvPr>
        </p:nvSpPr>
        <p:spPr>
          <a:xfrm>
            <a:off x="2108914" y="198549"/>
            <a:ext cx="8229600" cy="990600"/>
          </a:xfrm>
        </p:spPr>
        <p:txBody>
          <a:bodyPr>
            <a:noAutofit/>
          </a:bodyPr>
          <a:lstStyle/>
          <a:p>
            <a:pPr algn="ctr">
              <a:defRPr/>
            </a:pPr>
            <a:r>
              <a:rPr lang="en-US" sz="20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Melanie </a:t>
            </a:r>
            <a:r>
              <a:rPr lang="en-US" sz="20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Rodrigues from Checkpoint II has been awarded the Certificate of Achievement for being one of the finalists shortlisted for the Hindustan Times Scholarship Programme 2019.</a:t>
            </a:r>
            <a:br>
              <a:rPr lang="en-US" sz="20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endParaRPr lang="en-US" sz="20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spTree>
    <p:extLst>
      <p:ext uri="{BB962C8B-B14F-4D97-AF65-F5344CB8AC3E}">
        <p14:creationId xmlns:p14="http://schemas.microsoft.com/office/powerpoint/2010/main" val="137873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83" y="1392216"/>
            <a:ext cx="11475075" cy="1006475"/>
          </a:xfrm>
        </p:spPr>
        <p:txBody>
          <a:bodyPr>
            <a:noAutofit/>
          </a:bodyPr>
          <a:lstStyle/>
          <a:p>
            <a:pPr algn="ctr">
              <a:defRPr/>
            </a:pPr>
            <a:r>
              <a:rPr lang="en-US" sz="2000" b="1" dirty="0" err="1">
                <a:solidFill>
                  <a:srgbClr val="002060"/>
                </a:solidFill>
                <a:latin typeface="Cambria" panose="02040503050406030204" pitchFamily="18" charset="0"/>
                <a:ea typeface="Cambria" panose="02040503050406030204" pitchFamily="18" charset="0"/>
                <a:cs typeface="+mn-cs"/>
              </a:rPr>
              <a:t>Ms</a:t>
            </a:r>
            <a:r>
              <a:rPr lang="en-US" sz="2000" b="1" dirty="0">
                <a:solidFill>
                  <a:srgbClr val="002060"/>
                </a:solidFill>
                <a:latin typeface="Cambria" panose="02040503050406030204" pitchFamily="18" charset="0"/>
                <a:ea typeface="Cambria" panose="02040503050406030204" pitchFamily="18" charset="0"/>
                <a:cs typeface="+mn-cs"/>
              </a:rPr>
              <a:t> Ifrah Choudhary,  received the Cambridge Outstanding Learner Award in the category High Achievement for History at AS level in the Cambridge November 2019 series.</a:t>
            </a:r>
            <a:br>
              <a:rPr lang="en-US" sz="2000" b="1" dirty="0">
                <a:solidFill>
                  <a:srgbClr val="002060"/>
                </a:solidFill>
                <a:latin typeface="Cambria" panose="02040503050406030204" pitchFamily="18" charset="0"/>
                <a:ea typeface="Cambria" panose="02040503050406030204" pitchFamily="18" charset="0"/>
                <a:cs typeface="+mn-cs"/>
              </a:rPr>
            </a:br>
            <a:endParaRPr lang="en-US" sz="2000" b="1" dirty="0">
              <a:solidFill>
                <a:srgbClr val="002060"/>
              </a:solidFill>
              <a:latin typeface="Cambria" panose="02040503050406030204" pitchFamily="18" charset="0"/>
              <a:ea typeface="Cambria" panose="02040503050406030204" pitchFamily="18" charset="0"/>
              <a:cs typeface="+mn-cs"/>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343" y="2503291"/>
            <a:ext cx="3967765" cy="416667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99" y="97399"/>
            <a:ext cx="2184318" cy="801126"/>
          </a:xfrm>
          <a:prstGeom prst="rect">
            <a:avLst/>
          </a:prstGeom>
        </p:spPr>
      </p:pic>
      <p:pic>
        <p:nvPicPr>
          <p:cNvPr id="5" name="Picture 4"/>
          <p:cNvPicPr>
            <a:picLocks noChangeAspect="1"/>
          </p:cNvPicPr>
          <p:nvPr/>
        </p:nvPicPr>
        <p:blipFill>
          <a:blip r:embed="rId4"/>
          <a:stretch>
            <a:fillRect/>
          </a:stretch>
        </p:blipFill>
        <p:spPr>
          <a:xfrm>
            <a:off x="4299501" y="97399"/>
            <a:ext cx="756797" cy="7753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101" y="45852"/>
            <a:ext cx="970207" cy="876361"/>
          </a:xfrm>
          <a:prstGeom prst="rect">
            <a:avLst/>
          </a:prstGeom>
        </p:spPr>
      </p:pic>
      <p:cxnSp>
        <p:nvCxnSpPr>
          <p:cNvPr id="7" name="Straight Connector 6"/>
          <p:cNvCxnSpPr/>
          <p:nvPr/>
        </p:nvCxnSpPr>
        <p:spPr>
          <a:xfrm>
            <a:off x="5199585" y="36855"/>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3667" y="216955"/>
            <a:ext cx="813665" cy="742113"/>
          </a:xfrm>
          <a:prstGeom prst="rect">
            <a:avLst/>
          </a:prstGeom>
        </p:spPr>
      </p:pic>
      <p:pic>
        <p:nvPicPr>
          <p:cNvPr id="9" name="Picture 8"/>
          <p:cNvPicPr>
            <a:picLocks noChangeAspect="1"/>
          </p:cNvPicPr>
          <p:nvPr/>
        </p:nvPicPr>
        <p:blipFill>
          <a:blip r:embed="rId7"/>
          <a:stretch>
            <a:fillRect/>
          </a:stretch>
        </p:blipFill>
        <p:spPr>
          <a:xfrm>
            <a:off x="10348456" y="176943"/>
            <a:ext cx="775515" cy="968428"/>
          </a:xfrm>
          <a:prstGeom prst="rect">
            <a:avLst/>
          </a:prstGeom>
        </p:spPr>
      </p:pic>
    </p:spTree>
    <p:extLst>
      <p:ext uri="{BB962C8B-B14F-4D97-AF65-F5344CB8AC3E}">
        <p14:creationId xmlns:p14="http://schemas.microsoft.com/office/powerpoint/2010/main" val="1600166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67" y="152400"/>
            <a:ext cx="10637948" cy="1295400"/>
          </a:xfrm>
        </p:spPr>
        <p:txBody>
          <a:bodyPr>
            <a:normAutofit fontScale="90000"/>
          </a:bodyPr>
          <a:lstStyle/>
          <a:p>
            <a:pPr algn="ctr">
              <a:defRPr/>
            </a:pPr>
            <a:r>
              <a:rPr lang="en-US" dirty="0">
                <a:latin typeface="Bahnschrift Light Condensed" pitchFamily="34" charset="0"/>
              </a:rPr>
              <a:t/>
            </a:r>
            <a:br>
              <a:rPr lang="en-US" dirty="0">
                <a:latin typeface="Bahnschrift Light Condensed" pitchFamily="34" charset="0"/>
              </a:rPr>
            </a:br>
            <a:r>
              <a:rPr lang="en-US" dirty="0" smtClean="0">
                <a:latin typeface="Bahnschrift Light Condensed" pitchFamily="34" charset="0"/>
              </a:rPr>
              <a:t/>
            </a:r>
            <a:br>
              <a:rPr lang="en-US" dirty="0" smtClean="0">
                <a:latin typeface="Bahnschrift Light Condensed" pitchFamily="34" charset="0"/>
              </a:rPr>
            </a:br>
            <a:r>
              <a:rPr lang="en-US" dirty="0">
                <a:latin typeface="Bahnschrift Light Condensed" pitchFamily="34" charset="0"/>
              </a:rPr>
              <a:t/>
            </a:r>
            <a:br>
              <a:rPr lang="en-US" dirty="0">
                <a:latin typeface="Bahnschrift Light Condensed" pitchFamily="34" charset="0"/>
              </a:rPr>
            </a:br>
            <a:r>
              <a:rPr lang="en-US" sz="2200" b="1" dirty="0" smtClean="0">
                <a:solidFill>
                  <a:srgbClr val="002060"/>
                </a:solidFill>
                <a:latin typeface="Cambria" panose="02040503050406030204" pitchFamily="18" charset="0"/>
                <a:ea typeface="Cambria" panose="02040503050406030204" pitchFamily="18" charset="0"/>
                <a:cs typeface="+mn-cs"/>
              </a:rPr>
              <a:t>Ms</a:t>
            </a:r>
            <a:r>
              <a:rPr lang="en-US" sz="2200" b="1" dirty="0">
                <a:solidFill>
                  <a:srgbClr val="002060"/>
                </a:solidFill>
                <a:latin typeface="Cambria" panose="02040503050406030204" pitchFamily="18" charset="0"/>
                <a:ea typeface="Cambria" panose="02040503050406030204" pitchFamily="18" charset="0"/>
                <a:cs typeface="+mn-cs"/>
              </a:rPr>
              <a:t>. Kiranmayee Lade of Checkpoint II participated in a Focus Group Workshop </a:t>
            </a:r>
            <a:r>
              <a:rPr lang="en-US" sz="2200" b="1" dirty="0" smtClean="0">
                <a:solidFill>
                  <a:srgbClr val="002060"/>
                </a:solidFill>
                <a:latin typeface="Cambria" panose="02040503050406030204" pitchFamily="18" charset="0"/>
                <a:ea typeface="Cambria" panose="02040503050406030204" pitchFamily="18" charset="0"/>
                <a:cs typeface="+mn-cs"/>
              </a:rPr>
              <a:t>                       (</a:t>
            </a:r>
            <a:r>
              <a:rPr lang="en-US" sz="2200" b="1" dirty="0">
                <a:solidFill>
                  <a:srgbClr val="002060"/>
                </a:solidFill>
                <a:latin typeface="Cambria" panose="02040503050406030204" pitchFamily="18" charset="0"/>
                <a:ea typeface="Cambria" panose="02040503050406030204" pitchFamily="18" charset="0"/>
                <a:cs typeface="+mn-cs"/>
              </a:rPr>
              <a:t>Young Women in STEM Mentoring Program) in collaboration with </a:t>
            </a:r>
            <a:r>
              <a:rPr lang="en-US" sz="2200" b="1" dirty="0" smtClean="0">
                <a:solidFill>
                  <a:srgbClr val="002060"/>
                </a:solidFill>
                <a:latin typeface="Cambria" panose="02040503050406030204" pitchFamily="18" charset="0"/>
                <a:ea typeface="Cambria" panose="02040503050406030204" pitchFamily="18" charset="0"/>
                <a:cs typeface="+mn-cs"/>
              </a:rPr>
              <a:t/>
            </a:r>
            <a:br>
              <a:rPr lang="en-US" sz="2200" b="1" dirty="0" smtClean="0">
                <a:solidFill>
                  <a:srgbClr val="002060"/>
                </a:solidFill>
                <a:latin typeface="Cambria" panose="02040503050406030204" pitchFamily="18" charset="0"/>
                <a:ea typeface="Cambria" panose="02040503050406030204" pitchFamily="18" charset="0"/>
                <a:cs typeface="+mn-cs"/>
              </a:rPr>
            </a:br>
            <a:r>
              <a:rPr lang="en-US" sz="2200" b="1" dirty="0" smtClean="0">
                <a:solidFill>
                  <a:srgbClr val="002060"/>
                </a:solidFill>
                <a:latin typeface="Cambria" panose="02040503050406030204" pitchFamily="18" charset="0"/>
                <a:ea typeface="Cambria" panose="02040503050406030204" pitchFamily="18" charset="0"/>
                <a:cs typeface="+mn-cs"/>
              </a:rPr>
              <a:t>Harvard </a:t>
            </a:r>
            <a:r>
              <a:rPr lang="en-US" sz="2200" b="1" dirty="0">
                <a:solidFill>
                  <a:srgbClr val="002060"/>
                </a:solidFill>
                <a:latin typeface="Cambria" panose="02040503050406030204" pitchFamily="18" charset="0"/>
                <a:ea typeface="Cambria" panose="02040503050406030204" pitchFamily="18" charset="0"/>
                <a:cs typeface="+mn-cs"/>
              </a:rPr>
              <a:t>Graduate Women in Science &amp; Engineering (HGWISE).</a:t>
            </a:r>
            <a:br>
              <a:rPr lang="en-US" sz="2200" b="1" dirty="0">
                <a:solidFill>
                  <a:srgbClr val="002060"/>
                </a:solidFill>
                <a:latin typeface="Cambria" panose="02040503050406030204" pitchFamily="18" charset="0"/>
                <a:ea typeface="Cambria" panose="02040503050406030204" pitchFamily="18" charset="0"/>
                <a:cs typeface="+mn-cs"/>
              </a:rPr>
            </a:br>
            <a:endParaRPr lang="en-US" sz="3100" b="1" dirty="0">
              <a:solidFill>
                <a:srgbClr val="002060"/>
              </a:solidFill>
              <a:latin typeface="Cambria" panose="02040503050406030204" pitchFamily="18" charset="0"/>
              <a:ea typeface="Cambria" panose="02040503050406030204" pitchFamily="18" charset="0"/>
              <a:cs typeface="+mn-cs"/>
            </a:endParaRP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972" y="2716150"/>
            <a:ext cx="4046638" cy="404525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98" y="97399"/>
            <a:ext cx="2754327" cy="1010184"/>
          </a:xfrm>
          <a:prstGeom prst="rect">
            <a:avLst/>
          </a:prstGeom>
        </p:spPr>
      </p:pic>
      <p:pic>
        <p:nvPicPr>
          <p:cNvPr id="5" name="Picture 4"/>
          <p:cNvPicPr>
            <a:picLocks noChangeAspect="1"/>
          </p:cNvPicPr>
          <p:nvPr/>
        </p:nvPicPr>
        <p:blipFill>
          <a:blip r:embed="rId4"/>
          <a:stretch>
            <a:fillRect/>
          </a:stretch>
        </p:blipFill>
        <p:spPr>
          <a:xfrm>
            <a:off x="4013682" y="182485"/>
            <a:ext cx="901755" cy="92388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101" y="45852"/>
            <a:ext cx="1174082" cy="1060516"/>
          </a:xfrm>
          <a:prstGeom prst="rect">
            <a:avLst/>
          </a:prstGeom>
        </p:spPr>
      </p:pic>
      <p:cxnSp>
        <p:nvCxnSpPr>
          <p:cNvPr id="7" name="Straight Connector 6"/>
          <p:cNvCxnSpPr/>
          <p:nvPr/>
        </p:nvCxnSpPr>
        <p:spPr>
          <a:xfrm flipH="1">
            <a:off x="5190186" y="36855"/>
            <a:ext cx="9399" cy="106951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3276" y="191403"/>
            <a:ext cx="829781" cy="756812"/>
          </a:xfrm>
          <a:prstGeom prst="rect">
            <a:avLst/>
          </a:prstGeom>
        </p:spPr>
      </p:pic>
      <p:pic>
        <p:nvPicPr>
          <p:cNvPr id="9" name="Picture 8"/>
          <p:cNvPicPr>
            <a:picLocks noChangeAspect="1"/>
          </p:cNvPicPr>
          <p:nvPr/>
        </p:nvPicPr>
        <p:blipFill>
          <a:blip r:embed="rId7"/>
          <a:stretch>
            <a:fillRect/>
          </a:stretch>
        </p:blipFill>
        <p:spPr>
          <a:xfrm>
            <a:off x="10348456" y="176942"/>
            <a:ext cx="870375" cy="1086885"/>
          </a:xfrm>
          <a:prstGeom prst="rect">
            <a:avLst/>
          </a:prstGeom>
        </p:spPr>
      </p:pic>
    </p:spTree>
    <p:extLst>
      <p:ext uri="{BB962C8B-B14F-4D97-AF65-F5344CB8AC3E}">
        <p14:creationId xmlns:p14="http://schemas.microsoft.com/office/powerpoint/2010/main" val="1841933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28600"/>
            <a:ext cx="8229600" cy="1219200"/>
          </a:xfrm>
        </p:spPr>
        <p:txBody>
          <a:bodyPr>
            <a:noAutofit/>
          </a:bodyPr>
          <a:lstStyle/>
          <a:p>
            <a:pPr algn="ctr">
              <a:defRPr/>
            </a:pPr>
            <a:r>
              <a:rPr lang="en-US" sz="2800" b="1" cap="none" dirty="0" err="1">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Priyam</a:t>
            </a:r>
            <a:r>
              <a:rPr lang="en-US" sz="28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 </a:t>
            </a:r>
            <a:r>
              <a:rPr lang="en-US" sz="2800" b="1" cap="none" dirty="0" err="1">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Chheda</a:t>
            </a:r>
            <a:r>
              <a:rPr lang="en-US" sz="28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 of CP 3 bagged the first prize in the MISA Inter school skating competition.</a:t>
            </a:r>
            <a:br>
              <a:rPr lang="en-US" sz="28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endParaRPr lang="en-US" sz="28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t="19896" b="46507"/>
          <a:stretch>
            <a:fillRect/>
          </a:stretch>
        </p:blipFill>
        <p:spPr bwMode="auto">
          <a:xfrm>
            <a:off x="2743200" y="1743075"/>
            <a:ext cx="6858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01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29" y="297968"/>
            <a:ext cx="10210800" cy="549275"/>
          </a:xfrm>
        </p:spPr>
        <p:txBody>
          <a:bodyPr>
            <a:noAutofit/>
          </a:bodyPr>
          <a:lstStyle/>
          <a:p>
            <a:pPr>
              <a:defRPr/>
            </a:pPr>
            <a:r>
              <a:rPr lang="en-IN" sz="4000" dirty="0" smtClean="0">
                <a:solidFill>
                  <a:srgbClr val="C00000"/>
                </a:solidFill>
              </a:rPr>
              <a:t>INTERNATIONAL ENGLISH OLYMPIAD RANKS</a:t>
            </a:r>
            <a:endParaRPr lang="en-IN" sz="4000" dirty="0">
              <a:solidFill>
                <a:srgbClr val="C00000"/>
              </a:solidFill>
            </a:endParaRPr>
          </a:p>
        </p:txBody>
      </p:sp>
      <p:pic>
        <p:nvPicPr>
          <p:cNvPr id="12291" name="Content Placeholder 5"/>
          <p:cNvPicPr>
            <a:picLocks noGrp="1"/>
          </p:cNvPicPr>
          <p:nvPr>
            <p:ph idx="4294967295"/>
          </p:nvPr>
        </p:nvPicPr>
        <p:blipFill>
          <a:blip r:embed="rId2"/>
          <a:srcRect l="32777" t="27086" r="37190" b="1096"/>
          <a:stretch>
            <a:fillRect/>
          </a:stretch>
        </p:blipFill>
        <p:spPr>
          <a:xfrm>
            <a:off x="2673927" y="1205031"/>
            <a:ext cx="3345873" cy="3903662"/>
          </a:xfrm>
          <a:ln w="38100" cap="sq">
            <a:solidFill>
              <a:srgbClr val="000000"/>
            </a:solidFill>
            <a:miter lim="800000"/>
          </a:ln>
          <a:effectLst>
            <a:outerShdw blurRad="50800" dist="38100" dir="2700000" algn="tl" rotWithShape="0">
              <a:srgbClr val="000000">
                <a:alpha val="43000"/>
              </a:srgbClr>
            </a:outerShdw>
          </a:effectLst>
        </p:spPr>
      </p:pic>
      <p:pic>
        <p:nvPicPr>
          <p:cNvPr id="5" name="Picture 2" descr="http://smshetty.edusprint.in/?imageFileHostedPath=sms/smsis/up/userimg/6671f51c-8ab0-4089-ae85-6d3e536e3333_SMSI2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6056" y="1205031"/>
            <a:ext cx="3254635" cy="39036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209801" y="5324475"/>
            <a:ext cx="3941763" cy="711200"/>
          </a:xfrm>
          <a:prstGeom prst="rect">
            <a:avLst/>
          </a:prstGeom>
        </p:spPr>
        <p:txBody>
          <a:bodyPr anchor="ct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a:lstStyle>
          <a:p>
            <a:pPr algn="ctr">
              <a:defRPr/>
            </a:pPr>
            <a:r>
              <a:rPr lang="en-IN" dirty="0"/>
              <a:t>  </a:t>
            </a:r>
            <a:r>
              <a:rPr lang="en-IN" dirty="0">
                <a:solidFill>
                  <a:srgbClr val="C00000"/>
                </a:solidFill>
              </a:rPr>
              <a:t>ANANYA HARISH</a:t>
            </a:r>
          </a:p>
          <a:p>
            <a:pPr algn="ctr">
              <a:defRPr/>
            </a:pPr>
            <a:r>
              <a:rPr lang="en-IN" dirty="0">
                <a:solidFill>
                  <a:srgbClr val="C00000"/>
                </a:solidFill>
              </a:rPr>
              <a:t>           40/40</a:t>
            </a:r>
          </a:p>
        </p:txBody>
      </p:sp>
      <p:sp>
        <p:nvSpPr>
          <p:cNvPr id="7" name="Title 1"/>
          <p:cNvSpPr txBox="1">
            <a:spLocks/>
          </p:cNvSpPr>
          <p:nvPr/>
        </p:nvSpPr>
        <p:spPr>
          <a:xfrm>
            <a:off x="6776056" y="5264234"/>
            <a:ext cx="3941763" cy="760412"/>
          </a:xfrm>
          <a:prstGeom prst="rect">
            <a:avLst/>
          </a:prstGeom>
        </p:spPr>
        <p:txBody>
          <a:bodyPr anchor="ct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a:lstStyle>
          <a:p>
            <a:pPr>
              <a:defRPr/>
            </a:pPr>
            <a:r>
              <a:rPr lang="en-IN" dirty="0"/>
              <a:t>       </a:t>
            </a:r>
            <a:r>
              <a:rPr lang="en-IN" dirty="0">
                <a:solidFill>
                  <a:srgbClr val="C00000"/>
                </a:solidFill>
              </a:rPr>
              <a:t>ABHIR GHALKE</a:t>
            </a:r>
          </a:p>
          <a:p>
            <a:pPr>
              <a:defRPr/>
            </a:pPr>
            <a:r>
              <a:rPr lang="en-IN" dirty="0">
                <a:solidFill>
                  <a:srgbClr val="C00000"/>
                </a:solidFill>
              </a:rPr>
              <a:t>             39/40</a:t>
            </a:r>
          </a:p>
        </p:txBody>
      </p:sp>
    </p:spTree>
    <p:extLst>
      <p:ext uri="{BB962C8B-B14F-4D97-AF65-F5344CB8AC3E}">
        <p14:creationId xmlns:p14="http://schemas.microsoft.com/office/powerpoint/2010/main" val="1527065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54" y="785456"/>
            <a:ext cx="8596668" cy="472225"/>
          </a:xfrm>
        </p:spPr>
        <p:txBody>
          <a:bodyPr>
            <a:noAutofit/>
          </a:bodyPr>
          <a:lstStyle/>
          <a:p>
            <a:pPr algn="ctr"/>
            <a:r>
              <a:rPr lang="en-US" sz="2400" b="1" dirty="0" smtClean="0">
                <a:solidFill>
                  <a:srgbClr val="002060"/>
                </a:solidFill>
                <a:latin typeface="Cambria" panose="02040503050406030204" pitchFamily="18" charset="0"/>
                <a:ea typeface="Cambria" panose="02040503050406030204" pitchFamily="18" charset="0"/>
                <a:cs typeface="+mn-cs"/>
              </a:rPr>
              <a:t>    LOGIQIDS </a:t>
            </a:r>
            <a:r>
              <a:rPr lang="en-US" sz="2400" b="1" dirty="0">
                <a:solidFill>
                  <a:srgbClr val="002060"/>
                </a:solidFill>
                <a:latin typeface="Cambria" panose="02040503050406030204" pitchFamily="18" charset="0"/>
                <a:ea typeface="Cambria" panose="02040503050406030204" pitchFamily="18" charset="0"/>
                <a:cs typeface="+mn-cs"/>
              </a:rPr>
              <a:t>MENTAL APTITUDE </a:t>
            </a:r>
            <a:r>
              <a:rPr lang="en-US" sz="2400" b="1" dirty="0" smtClean="0">
                <a:solidFill>
                  <a:srgbClr val="002060"/>
                </a:solidFill>
                <a:latin typeface="Cambria" panose="02040503050406030204" pitchFamily="18" charset="0"/>
                <a:ea typeface="Cambria" panose="02040503050406030204" pitchFamily="18" charset="0"/>
                <a:cs typeface="+mn-cs"/>
              </a:rPr>
              <a:t>OLYMPIAD </a:t>
            </a:r>
            <a:r>
              <a:rPr lang="en-US" sz="2400" b="1" dirty="0">
                <a:solidFill>
                  <a:srgbClr val="002060"/>
                </a:solidFill>
                <a:latin typeface="Cambria" panose="02040503050406030204" pitchFamily="18" charset="0"/>
                <a:ea typeface="Cambria" panose="02040503050406030204" pitchFamily="18" charset="0"/>
                <a:cs typeface="+mn-cs"/>
              </a:rPr>
              <a:t>2020-2021</a:t>
            </a:r>
            <a:endParaRPr lang="en-IN" sz="2400" b="1" dirty="0">
              <a:solidFill>
                <a:srgbClr val="002060"/>
              </a:solidFill>
              <a:latin typeface="Cambria" panose="02040503050406030204" pitchFamily="18" charset="0"/>
              <a:ea typeface="Cambria" panose="02040503050406030204" pitchFamily="18" charset="0"/>
              <a:cs typeface="+mn-cs"/>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5008" y="1324258"/>
            <a:ext cx="8083618" cy="553374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2" y="58815"/>
            <a:ext cx="1558343" cy="748950"/>
          </a:xfrm>
          <a:prstGeom prst="rect">
            <a:avLst/>
          </a:prstGeom>
        </p:spPr>
      </p:pic>
      <p:pic>
        <p:nvPicPr>
          <p:cNvPr id="6" name="Picture 5"/>
          <p:cNvPicPr>
            <a:picLocks noChangeAspect="1"/>
          </p:cNvPicPr>
          <p:nvPr/>
        </p:nvPicPr>
        <p:blipFill>
          <a:blip r:embed="rId4"/>
          <a:stretch>
            <a:fillRect/>
          </a:stretch>
        </p:blipFill>
        <p:spPr>
          <a:xfrm>
            <a:off x="4162567" y="131744"/>
            <a:ext cx="595450" cy="61006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1626" y="95220"/>
            <a:ext cx="688934" cy="622295"/>
          </a:xfrm>
          <a:prstGeom prst="rect">
            <a:avLst/>
          </a:prstGeom>
        </p:spPr>
      </p:pic>
      <p:cxnSp>
        <p:nvCxnSpPr>
          <p:cNvPr id="8" name="Straight Connector 7"/>
          <p:cNvCxnSpPr/>
          <p:nvPr/>
        </p:nvCxnSpPr>
        <p:spPr>
          <a:xfrm>
            <a:off x="4884821" y="183702"/>
            <a:ext cx="0" cy="49917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626" y="222035"/>
            <a:ext cx="585730" cy="585730"/>
          </a:xfrm>
          <a:prstGeom prst="rect">
            <a:avLst/>
          </a:prstGeom>
        </p:spPr>
      </p:pic>
      <p:pic>
        <p:nvPicPr>
          <p:cNvPr id="9" name="Picture 8"/>
          <p:cNvPicPr>
            <a:picLocks noChangeAspect="1"/>
          </p:cNvPicPr>
          <p:nvPr/>
        </p:nvPicPr>
        <p:blipFill>
          <a:blip r:embed="rId7"/>
          <a:stretch>
            <a:fillRect/>
          </a:stretch>
        </p:blipFill>
        <p:spPr>
          <a:xfrm>
            <a:off x="10575170" y="150615"/>
            <a:ext cx="888950" cy="1110081"/>
          </a:xfrm>
          <a:prstGeom prst="rect">
            <a:avLst/>
          </a:prstGeom>
        </p:spPr>
      </p:pic>
    </p:spTree>
    <p:extLst>
      <p:ext uri="{BB962C8B-B14F-4D97-AF65-F5344CB8AC3E}">
        <p14:creationId xmlns:p14="http://schemas.microsoft.com/office/powerpoint/2010/main" val="2883252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436" y="381001"/>
            <a:ext cx="9781309" cy="549275"/>
          </a:xfrm>
        </p:spPr>
        <p:txBody>
          <a:bodyPr>
            <a:noAutofit/>
          </a:bodyPr>
          <a:lstStyle/>
          <a:p>
            <a:pPr>
              <a:defRPr/>
            </a:pPr>
            <a:r>
              <a:rPr lang="en-IN" sz="4000" dirty="0">
                <a:solidFill>
                  <a:srgbClr val="C00000"/>
                </a:solidFill>
              </a:rPr>
              <a:t>INTERNATIONAL ENGLISH OLYMPIAD RANKS</a:t>
            </a:r>
          </a:p>
        </p:txBody>
      </p:sp>
      <p:sp>
        <p:nvSpPr>
          <p:cNvPr id="3" name="Content Placeholder 2"/>
          <p:cNvSpPr>
            <a:spLocks noGrp="1"/>
          </p:cNvSpPr>
          <p:nvPr>
            <p:ph idx="1"/>
          </p:nvPr>
        </p:nvSpPr>
        <p:spPr>
          <a:xfrm>
            <a:off x="1933429" y="1198417"/>
            <a:ext cx="8956244" cy="5174674"/>
          </a:xfrm>
        </p:spPr>
        <p:txBody>
          <a:bodyPr>
            <a:noAutofit/>
          </a:bodyPr>
          <a:lstStyle/>
          <a:p>
            <a:pPr algn="just">
              <a:buFont typeface="Arial" panose="020B0604020202020204" pitchFamily="34" charset="0"/>
              <a:buChar char="•"/>
              <a:defRPr/>
            </a:pPr>
            <a:r>
              <a:rPr lang="en-IN" sz="3200" b="1" spc="200" dirty="0">
                <a:ln w="1905"/>
                <a:solidFill>
                  <a:srgbClr val="FF0000"/>
                </a:solidFill>
                <a:effectLst>
                  <a:innerShdw blurRad="69850" dist="43180" dir="5400000">
                    <a:srgbClr val="000000">
                      <a:alpha val="65000"/>
                    </a:srgbClr>
                  </a:innerShdw>
                </a:effectLst>
                <a:latin typeface="Bell MT" panose="02020503060305020303" pitchFamily="18" charset="0"/>
              </a:rPr>
              <a:t>97 students participated in International Olympiad organized by Science Olympiad Foundation. </a:t>
            </a:r>
          </a:p>
          <a:p>
            <a:pPr algn="just">
              <a:buFont typeface="Arial" panose="020B0604020202020204" pitchFamily="34" charset="0"/>
              <a:buChar char="•"/>
              <a:defRPr/>
            </a:pPr>
            <a:endParaRPr lang="en-IN" sz="3200" b="1" spc="200" dirty="0">
              <a:ln w="1905"/>
              <a:solidFill>
                <a:srgbClr val="FF0000"/>
              </a:solidFill>
              <a:effectLst>
                <a:innerShdw blurRad="69850" dist="43180" dir="5400000">
                  <a:srgbClr val="000000">
                    <a:alpha val="65000"/>
                  </a:srgbClr>
                </a:innerShdw>
              </a:effectLst>
              <a:latin typeface="Bell MT" panose="02020503060305020303" pitchFamily="18" charset="0"/>
            </a:endParaRPr>
          </a:p>
          <a:p>
            <a:pPr algn="just">
              <a:buFont typeface="Arial" panose="020B0604020202020204" pitchFamily="34" charset="0"/>
              <a:buChar char="•"/>
              <a:defRPr/>
            </a:pPr>
            <a:r>
              <a:rPr lang="en-IN" sz="3200" b="1" spc="200" dirty="0">
                <a:ln w="1905"/>
                <a:solidFill>
                  <a:srgbClr val="FF0000"/>
                </a:solidFill>
                <a:effectLst>
                  <a:innerShdw blurRad="69850" dist="43180" dir="5400000">
                    <a:srgbClr val="000000">
                      <a:alpha val="65000"/>
                    </a:srgbClr>
                  </a:innerShdw>
                </a:effectLst>
                <a:latin typeface="Bell MT" panose="02020503060305020303" pitchFamily="18" charset="0"/>
              </a:rPr>
              <a:t>13 students  were awarded Gold Medal of Excellence .</a:t>
            </a:r>
          </a:p>
          <a:p>
            <a:pPr marL="0" indent="0" algn="just">
              <a:buNone/>
              <a:defRPr/>
            </a:pPr>
            <a:endParaRPr lang="en-IN" sz="3200" b="1" spc="200" dirty="0">
              <a:ln w="1905"/>
              <a:solidFill>
                <a:srgbClr val="FF0000"/>
              </a:solidFill>
              <a:effectLst>
                <a:innerShdw blurRad="69850" dist="43180" dir="5400000">
                  <a:srgbClr val="000000">
                    <a:alpha val="65000"/>
                  </a:srgbClr>
                </a:innerShdw>
              </a:effectLst>
              <a:latin typeface="Bell MT" panose="02020503060305020303" pitchFamily="18" charset="0"/>
            </a:endParaRPr>
          </a:p>
          <a:p>
            <a:pPr algn="just">
              <a:buFont typeface="Arial" panose="020B0604020202020204" pitchFamily="34" charset="0"/>
              <a:buChar char="•"/>
              <a:defRPr/>
            </a:pPr>
            <a:r>
              <a:rPr lang="en-IN" sz="3200" b="1" spc="200" dirty="0">
                <a:ln w="1905"/>
                <a:solidFill>
                  <a:srgbClr val="FF0000"/>
                </a:solidFill>
                <a:effectLst>
                  <a:innerShdw blurRad="69850" dist="43180" dir="5400000">
                    <a:srgbClr val="000000">
                      <a:alpha val="65000"/>
                    </a:srgbClr>
                  </a:innerShdw>
                </a:effectLst>
                <a:latin typeface="Bell MT" panose="02020503060305020303" pitchFamily="18" charset="0"/>
              </a:rPr>
              <a:t>2 students were awarded Medal of Distinction.</a:t>
            </a:r>
          </a:p>
          <a:p>
            <a:pPr algn="just">
              <a:defRPr/>
            </a:pPr>
            <a:endParaRPr lang="en-IN" sz="3200" b="1" spc="200" dirty="0">
              <a:ln w="1905"/>
              <a:solidFill>
                <a:srgbClr val="FF0000"/>
              </a:solidFill>
              <a:effectLst>
                <a:innerShdw blurRad="69850" dist="43180" dir="5400000">
                  <a:srgbClr val="000000">
                    <a:alpha val="65000"/>
                  </a:srgbClr>
                </a:innerShdw>
              </a:effectLst>
              <a:latin typeface="Bell MT" panose="02020503060305020303" pitchFamily="18" charset="0"/>
            </a:endParaRPr>
          </a:p>
        </p:txBody>
      </p:sp>
    </p:spTree>
    <p:extLst>
      <p:ext uri="{BB962C8B-B14F-4D97-AF65-F5344CB8AC3E}">
        <p14:creationId xmlns:p14="http://schemas.microsoft.com/office/powerpoint/2010/main" val="255824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hruthash\Desktop\TIMES PRE SURVE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0549" b="8186"/>
          <a:stretch>
            <a:fillRect/>
          </a:stretch>
        </p:blipFill>
        <p:spPr>
          <a:xfrm>
            <a:off x="3200400" y="2057400"/>
            <a:ext cx="5410200" cy="3595688"/>
          </a:xfrm>
          <a:noFill/>
        </p:spPr>
      </p:pic>
      <p:sp>
        <p:nvSpPr>
          <p:cNvPr id="5" name="Title 2"/>
          <p:cNvSpPr>
            <a:spLocks noGrp="1"/>
          </p:cNvSpPr>
          <p:nvPr>
            <p:ph type="title"/>
          </p:nvPr>
        </p:nvSpPr>
        <p:spPr>
          <a:xfrm>
            <a:off x="2057398" y="533400"/>
            <a:ext cx="8229600" cy="990600"/>
          </a:xfrm>
        </p:spPr>
        <p:txBody>
          <a:bodyPr>
            <a:noAutofit/>
          </a:bodyPr>
          <a:lstStyle/>
          <a:p>
            <a:pPr algn="ctr">
              <a:defRPr/>
            </a:pPr>
            <a:r>
              <a:rPr lang="en-US" sz="2000" dirty="0"/>
              <a:t/>
            </a:r>
            <a:br>
              <a:rPr lang="en-US" sz="2000" dirty="0"/>
            </a:br>
            <a:endParaRPr lang="en-US" sz="2400" dirty="0">
              <a:ln w="1905"/>
              <a:solidFill>
                <a:srgbClr val="FF00FF"/>
              </a:solidFill>
              <a:effectLst>
                <a:innerShdw blurRad="69850" dist="43180" dir="5400000">
                  <a:srgbClr val="000000">
                    <a:alpha val="65000"/>
                  </a:srgbClr>
                </a:innerShdw>
              </a:effectLst>
              <a:latin typeface="Britannic Bold" pitchFamily="34" charset="0"/>
              <a:ea typeface="+mn-ea"/>
              <a:cs typeface="+mn-cs"/>
            </a:endParaRPr>
          </a:p>
        </p:txBody>
      </p:sp>
      <p:sp>
        <p:nvSpPr>
          <p:cNvPr id="6" name="Title 2"/>
          <p:cNvSpPr txBox="1">
            <a:spLocks/>
          </p:cNvSpPr>
          <p:nvPr/>
        </p:nvSpPr>
        <p:spPr>
          <a:xfrm>
            <a:off x="2057398" y="672921"/>
            <a:ext cx="8229600" cy="990600"/>
          </a:xfrm>
          <a:prstGeom prst="rect">
            <a:avLst/>
          </a:prstGeom>
        </p:spPr>
        <p:txBody>
          <a:bodyPr anchor="ctr">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gn="ctr">
              <a:defRPr/>
            </a:pPr>
            <a:r>
              <a:rPr lang="en-US" sz="2000" dirty="0">
                <a:effectLst/>
              </a:rPr>
              <a:t/>
            </a:r>
            <a:br>
              <a:rPr lang="en-US" sz="2000" dirty="0">
                <a:effectLst/>
              </a:rPr>
            </a:br>
            <a:endParaRPr lang="en-US" sz="2000" dirty="0">
              <a:effectLst/>
            </a:endParaRPr>
          </a:p>
          <a:p>
            <a:pPr algn="ctr">
              <a:defRPr/>
            </a:pPr>
            <a:endParaRPr lang="en-US" sz="2000" dirty="0">
              <a:ln w="1905"/>
              <a:solidFill>
                <a:srgbClr val="FF00FF"/>
              </a:solidFill>
              <a:effectLst/>
              <a:latin typeface="Britannic Bold" pitchFamily="34" charset="0"/>
              <a:ea typeface="+mn-ea"/>
              <a:cs typeface="+mn-cs"/>
            </a:endParaRPr>
          </a:p>
          <a:p>
            <a:pPr algn="ctr">
              <a:defRPr/>
            </a:pPr>
            <a:r>
              <a:rPr lang="en-US" sz="2400"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Our School has been ranked 4th in the “TIMES Preschool Survey (IEYC)-  Mumbai 2020”</a:t>
            </a:r>
          </a:p>
          <a:p>
            <a:pPr algn="ctr">
              <a:defRPr/>
            </a:pPr>
            <a:r>
              <a:rPr lang="en-US" sz="2400"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
            </a:r>
            <a:br>
              <a:rPr lang="en-US" sz="2400"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endParaRPr lang="en-US" sz="2400"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spTree>
    <p:extLst>
      <p:ext uri="{BB962C8B-B14F-4D97-AF65-F5344CB8AC3E}">
        <p14:creationId xmlns:p14="http://schemas.microsoft.com/office/powerpoint/2010/main" val="502865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326" y="304800"/>
            <a:ext cx="8377092" cy="1413164"/>
          </a:xfrm>
        </p:spPr>
        <p:txBody>
          <a:bodyPr>
            <a:normAutofit fontScale="90000"/>
          </a:bodyPr>
          <a:lstStyle/>
          <a:p>
            <a:pPr algn="ctr">
              <a:defRPr/>
            </a:pPr>
            <a:r>
              <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Sagarika Gupta from CHECKPOINT I C  bagged Third prize  in National Science Day Quiz 2021. THIS COMPETITION WAS ORGANIZED BY NEHRU SCIENCE CENTRE IN ASSOCIATION WITH  MINISTRY OF CULTURE , GOVERNMENT OF INDIA</a:t>
            </a:r>
            <a:br>
              <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r>
              <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
            </a:r>
            <a:br>
              <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r>
              <a:rPr lang="en-IN" sz="2400" b="1" dirty="0">
                <a:solidFill>
                  <a:srgbClr val="FF00FF"/>
                </a:solidFill>
                <a:latin typeface="+mn-lt"/>
                <a:ea typeface="+mn-ea"/>
                <a:cs typeface="+mn-cs"/>
              </a:rPr>
              <a:t/>
            </a:r>
            <a:br>
              <a:rPr lang="en-IN" sz="2400" b="1" dirty="0">
                <a:solidFill>
                  <a:srgbClr val="FF00FF"/>
                </a:solidFill>
                <a:latin typeface="+mn-lt"/>
                <a:ea typeface="+mn-ea"/>
                <a:cs typeface="+mn-cs"/>
              </a:rPr>
            </a:br>
            <a:r>
              <a:rPr lang="en-IN" sz="2400" b="1" dirty="0">
                <a:solidFill>
                  <a:srgbClr val="FF00FF"/>
                </a:solidFill>
                <a:latin typeface="+mn-lt"/>
                <a:ea typeface="+mn-ea"/>
                <a:cs typeface="+mn-cs"/>
              </a:rPr>
              <a:t> </a:t>
            </a:r>
            <a:br>
              <a:rPr lang="en-IN" sz="2400" b="1" dirty="0">
                <a:solidFill>
                  <a:srgbClr val="FF00FF"/>
                </a:solidFill>
                <a:latin typeface="+mn-lt"/>
                <a:ea typeface="+mn-ea"/>
                <a:cs typeface="+mn-cs"/>
              </a:rPr>
            </a:br>
            <a:endParaRPr lang="en-IN" sz="2400" b="1" dirty="0">
              <a:solidFill>
                <a:srgbClr val="FF00FF"/>
              </a:solidFill>
              <a:latin typeface="+mn-lt"/>
              <a:ea typeface="+mn-ea"/>
              <a:cs typeface="+mn-cs"/>
            </a:endParaRPr>
          </a:p>
        </p:txBody>
      </p:sp>
      <p:pic>
        <p:nvPicPr>
          <p:cNvPr id="4" name="Content Placeholder 3" descr="C:\Users\shruthash\Downloads\IMG-20210312-WA002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02508" y="1717964"/>
            <a:ext cx="5709517" cy="4644737"/>
          </a:xfrm>
          <a:ln w="88900" cap="sq" cmpd="thickThin">
            <a:solidFill>
              <a:srgbClr val="000000"/>
            </a:solidFill>
            <a:miter lim="800000"/>
          </a:ln>
          <a:effectLst>
            <a:innerShdw blurRad="76200">
              <a:srgbClr val="000000"/>
            </a:innerShdw>
          </a:effectLst>
        </p:spPr>
      </p:pic>
      <p:sp>
        <p:nvSpPr>
          <p:cNvPr id="5" name="Title 1"/>
          <p:cNvSpPr txBox="1">
            <a:spLocks/>
          </p:cNvSpPr>
          <p:nvPr/>
        </p:nvSpPr>
        <p:spPr>
          <a:xfrm>
            <a:off x="2474914" y="5105401"/>
            <a:ext cx="7483475" cy="777875"/>
          </a:xfrm>
          <a:prstGeom prst="rect">
            <a:avLst/>
          </a:prstGeom>
        </p:spPr>
        <p:txBody>
          <a:bodyPr anchor="ct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a:lstStyle>
          <a:p>
            <a:pPr algn="just">
              <a:defRPr/>
            </a:pPr>
            <a:r>
              <a:rPr lang="en-IN" sz="2400" b="1" dirty="0">
                <a:solidFill>
                  <a:srgbClr val="FF00FF"/>
                </a:solidFill>
                <a:latin typeface="+mn-lt"/>
                <a:ea typeface="+mn-ea"/>
                <a:cs typeface="+mn-cs"/>
              </a:rPr>
              <a:t/>
            </a:r>
            <a:br>
              <a:rPr lang="en-IN" sz="2400" b="1" dirty="0">
                <a:solidFill>
                  <a:srgbClr val="FF00FF"/>
                </a:solidFill>
                <a:latin typeface="+mn-lt"/>
                <a:ea typeface="+mn-ea"/>
                <a:cs typeface="+mn-cs"/>
              </a:rPr>
            </a:br>
            <a:r>
              <a:rPr lang="en-IN" sz="2400" b="1" dirty="0">
                <a:solidFill>
                  <a:srgbClr val="FF00FF"/>
                </a:solidFill>
                <a:latin typeface="+mn-lt"/>
                <a:ea typeface="+mn-ea"/>
                <a:cs typeface="+mn-cs"/>
              </a:rPr>
              <a:t/>
            </a:r>
            <a:br>
              <a:rPr lang="en-IN" sz="2400" b="1" dirty="0">
                <a:solidFill>
                  <a:srgbClr val="FF00FF"/>
                </a:solidFill>
                <a:latin typeface="+mn-lt"/>
                <a:ea typeface="+mn-ea"/>
                <a:cs typeface="+mn-cs"/>
              </a:rPr>
            </a:br>
            <a:endParaRPr lang="en-IN" sz="2000" spc="200" dirty="0">
              <a:solidFill>
                <a:srgbClr val="C00000"/>
              </a:solidFill>
            </a:endParaRPr>
          </a:p>
        </p:txBody>
      </p:sp>
    </p:spTree>
    <p:extLst>
      <p:ext uri="{BB962C8B-B14F-4D97-AF65-F5344CB8AC3E}">
        <p14:creationId xmlns:p14="http://schemas.microsoft.com/office/powerpoint/2010/main" val="792322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9328"/>
            <a:ext cx="8763000" cy="549275"/>
          </a:xfrm>
        </p:spPr>
        <p:txBody>
          <a:bodyPr>
            <a:normAutofit fontScale="90000"/>
          </a:bodyPr>
          <a:lstStyle/>
          <a:p>
            <a:pPr algn="ctr">
              <a:defRPr/>
            </a:pPr>
            <a:r>
              <a:rPr lang="en-IN" sz="2400" dirty="0">
                <a:solidFill>
                  <a:srgbClr val="FF00FF"/>
                </a:solidFill>
                <a:latin typeface="Bahnschrift Light Condensed" pitchFamily="34" charset="0"/>
                <a:ea typeface="+mn-ea"/>
                <a:cs typeface="+mn-cs"/>
              </a:rPr>
              <a:t/>
            </a:r>
            <a:br>
              <a:rPr lang="en-IN" sz="2400" dirty="0">
                <a:solidFill>
                  <a:srgbClr val="FF00FF"/>
                </a:solidFill>
                <a:latin typeface="Bahnschrift Light Condensed" pitchFamily="34" charset="0"/>
                <a:ea typeface="+mn-ea"/>
                <a:cs typeface="+mn-cs"/>
              </a:rPr>
            </a:br>
            <a:r>
              <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Students of Cambridge Primary Grade IV bagged the prize for Best Overall Presentation at MISA SYNERGY 2020-21, an Interschool Science Educational event for Cambridge Schools.</a:t>
            </a:r>
            <a:br>
              <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endParaRPr lang="en-IN" sz="20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33801" y="1676400"/>
            <a:ext cx="5368635" cy="4821382"/>
          </a:xfrm>
          <a:ln w="88900" cap="sq" cmpd="thickThin">
            <a:solidFill>
              <a:srgbClr val="000000"/>
            </a:solidFill>
            <a:miter lim="800000"/>
          </a:ln>
          <a:effectLst>
            <a:innerShdw blurRad="76200">
              <a:srgbClr val="000000"/>
            </a:innerShdw>
          </a:effectLst>
        </p:spPr>
      </p:pic>
    </p:spTree>
    <p:extLst>
      <p:ext uri="{BB962C8B-B14F-4D97-AF65-F5344CB8AC3E}">
        <p14:creationId xmlns:p14="http://schemas.microsoft.com/office/powerpoint/2010/main" val="357361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382" y="0"/>
            <a:ext cx="8686800" cy="549275"/>
          </a:xfrm>
        </p:spPr>
        <p:txBody>
          <a:bodyPr>
            <a:normAutofit fontScale="90000"/>
          </a:bodyPr>
          <a:lstStyle/>
          <a:p>
            <a:pPr algn="ctr">
              <a:defRPr/>
            </a:pPr>
            <a:r>
              <a:rPr lang="en-IN" sz="2400" b="1" dirty="0">
                <a:solidFill>
                  <a:srgbClr val="FF00FF"/>
                </a:solidFill>
                <a:latin typeface="+mn-lt"/>
                <a:ea typeface="+mn-ea"/>
                <a:cs typeface="+mn-cs"/>
              </a:rPr>
              <a:t/>
            </a:r>
            <a:br>
              <a:rPr lang="en-IN" sz="2400" b="1" dirty="0">
                <a:solidFill>
                  <a:srgbClr val="FF00FF"/>
                </a:solidFill>
                <a:latin typeface="+mn-lt"/>
                <a:ea typeface="+mn-ea"/>
                <a:cs typeface="+mn-cs"/>
              </a:rPr>
            </a:br>
            <a:r>
              <a:rPr lang="en-IN" sz="2400" b="1" dirty="0">
                <a:solidFill>
                  <a:srgbClr val="FF00FF"/>
                </a:solidFill>
                <a:latin typeface="+mn-lt"/>
                <a:ea typeface="+mn-ea"/>
                <a:cs typeface="+mn-cs"/>
              </a:rPr>
              <a:t/>
            </a:r>
            <a:br>
              <a:rPr lang="en-IN" sz="2400" b="1" dirty="0">
                <a:solidFill>
                  <a:srgbClr val="FF00FF"/>
                </a:solidFill>
                <a:latin typeface="+mn-lt"/>
                <a:ea typeface="+mn-ea"/>
                <a:cs typeface="+mn-cs"/>
              </a:rPr>
            </a:br>
            <a:r>
              <a:rPr lang="en-IN"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Our School has won the Fai-to (International Competition) against  Airds High School, Australia  in Mangahigh Mathematics COMPETITION</a:t>
            </a:r>
            <a:br>
              <a:rPr lang="en-IN"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endParaRPr lang="en-IN"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4" name="Picture 3" descr="C:\Users\shruthash\Downloads\IMG_5045 (2).jpg"/>
          <p:cNvPicPr/>
          <p:nvPr/>
        </p:nvPicPr>
        <p:blipFill>
          <a:blip r:embed="rId2">
            <a:extLst>
              <a:ext uri="{28A0092B-C50C-407E-A947-70E740481C1C}">
                <a14:useLocalDpi xmlns:a14="http://schemas.microsoft.com/office/drawing/2010/main" val="0"/>
              </a:ext>
            </a:extLst>
          </a:blip>
          <a:srcRect/>
          <a:stretch>
            <a:fillRect/>
          </a:stretch>
        </p:blipFill>
        <p:spPr bwMode="auto">
          <a:xfrm>
            <a:off x="3248892" y="1953490"/>
            <a:ext cx="6324600" cy="408146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21641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018" y="170896"/>
            <a:ext cx="8458200" cy="549275"/>
          </a:xfrm>
        </p:spPr>
        <p:txBody>
          <a:bodyPr>
            <a:normAutofit fontScale="90000"/>
          </a:bodyPr>
          <a:lstStyle/>
          <a:p>
            <a:pPr algn="ctr">
              <a:defRPr/>
            </a:pPr>
            <a:r>
              <a:rPr lang="en-IN" sz="1800" b="1" dirty="0">
                <a:solidFill>
                  <a:srgbClr val="FF00FF"/>
                </a:solidFill>
                <a:latin typeface="+mn-lt"/>
                <a:ea typeface="+mn-ea"/>
                <a:cs typeface="+mn-cs"/>
              </a:rPr>
              <a:t/>
            </a:r>
            <a:br>
              <a:rPr lang="en-IN" sz="1800" b="1" dirty="0">
                <a:solidFill>
                  <a:srgbClr val="FF00FF"/>
                </a:solidFill>
                <a:latin typeface="+mn-lt"/>
                <a:ea typeface="+mn-ea"/>
                <a:cs typeface="+mn-cs"/>
              </a:rPr>
            </a:br>
            <a:r>
              <a:rPr lang="en-IN" sz="1800" b="1" dirty="0">
                <a:solidFill>
                  <a:srgbClr val="FF0000"/>
                </a:solidFill>
                <a:latin typeface="Cambria" pitchFamily="18" charset="0"/>
                <a:ea typeface="Cambria" pitchFamily="18" charset="0"/>
                <a:cs typeface="+mn-cs"/>
              </a:rPr>
              <a:t>students from IEYC III participated and emerged as winners in VITA Athletics- Pre- Primary Interschool Competition conducted </a:t>
            </a:r>
            <a:r>
              <a:rPr lang="en-IN" sz="1800" b="1" dirty="0" smtClean="0">
                <a:solidFill>
                  <a:srgbClr val="FF0000"/>
                </a:solidFill>
                <a:latin typeface="Cambria" pitchFamily="18" charset="0"/>
                <a:ea typeface="Cambria" pitchFamily="18" charset="0"/>
                <a:cs typeface="+mn-cs"/>
              </a:rPr>
              <a:t>by Dr</a:t>
            </a:r>
            <a:r>
              <a:rPr lang="en-IN" sz="1800" b="1" dirty="0">
                <a:solidFill>
                  <a:srgbClr val="FF0000"/>
                </a:solidFill>
                <a:latin typeface="Cambria" pitchFamily="18" charset="0"/>
                <a:ea typeface="Cambria" pitchFamily="18" charset="0"/>
                <a:cs typeface="+mn-cs"/>
              </a:rPr>
              <a:t>. Pillai Global Academy, Borivali, Mumbai. </a:t>
            </a:r>
            <a:br>
              <a:rPr lang="en-IN" sz="1800" b="1" dirty="0">
                <a:solidFill>
                  <a:srgbClr val="FF0000"/>
                </a:solidFill>
                <a:latin typeface="Cambria" pitchFamily="18" charset="0"/>
                <a:ea typeface="Cambria" pitchFamily="18" charset="0"/>
                <a:cs typeface="+mn-cs"/>
              </a:rPr>
            </a:br>
            <a:endParaRPr lang="en-IN" sz="1800" b="1" dirty="0">
              <a:solidFill>
                <a:srgbClr val="FF0000"/>
              </a:solidFill>
              <a:latin typeface="Cambria" pitchFamily="18" charset="0"/>
              <a:ea typeface="Cambria" pitchFamily="18" charset="0"/>
              <a:cs typeface="+mn-cs"/>
            </a:endParaRPr>
          </a:p>
        </p:txBody>
      </p:sp>
      <p:pic>
        <p:nvPicPr>
          <p:cNvPr id="17411" name="Picture 18" descr="IMG-20210313-WA0035"/>
          <p:cNvPicPr>
            <a:picLocks noChangeAspect="1" noChangeArrowheads="1"/>
          </p:cNvPicPr>
          <p:nvPr/>
        </p:nvPicPr>
        <p:blipFill>
          <a:blip r:embed="rId2"/>
          <a:srcRect/>
          <a:stretch>
            <a:fillRect/>
          </a:stretch>
        </p:blipFill>
        <p:spPr bwMode="auto">
          <a:xfrm>
            <a:off x="2041526" y="1611314"/>
            <a:ext cx="1552575" cy="2649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2" name="Picture 20" descr="IMG-20210313-WA0029"/>
          <p:cNvPicPr>
            <a:picLocks noChangeAspect="1" noChangeArrowheads="1"/>
          </p:cNvPicPr>
          <p:nvPr/>
        </p:nvPicPr>
        <p:blipFill>
          <a:blip r:embed="rId3"/>
          <a:srcRect/>
          <a:stretch>
            <a:fillRect/>
          </a:stretch>
        </p:blipFill>
        <p:spPr bwMode="auto">
          <a:xfrm>
            <a:off x="3684588" y="1635126"/>
            <a:ext cx="1746250" cy="2625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3" name="Picture 19" descr="IMG-20210313-WA0036"/>
          <p:cNvPicPr>
            <a:picLocks noChangeAspect="1" noChangeArrowheads="1"/>
          </p:cNvPicPr>
          <p:nvPr/>
        </p:nvPicPr>
        <p:blipFill>
          <a:blip r:embed="rId4"/>
          <a:srcRect/>
          <a:stretch>
            <a:fillRect/>
          </a:stretch>
        </p:blipFill>
        <p:spPr bwMode="auto">
          <a:xfrm>
            <a:off x="5461579" y="1600201"/>
            <a:ext cx="1965325" cy="2624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4" name="Picture 21" descr="IMG-20210313-WA0034"/>
          <p:cNvPicPr>
            <a:picLocks noChangeAspect="1" noChangeArrowheads="1"/>
          </p:cNvPicPr>
          <p:nvPr/>
        </p:nvPicPr>
        <p:blipFill>
          <a:blip r:embed="rId5"/>
          <a:srcRect/>
          <a:stretch>
            <a:fillRect/>
          </a:stretch>
        </p:blipFill>
        <p:spPr bwMode="auto">
          <a:xfrm>
            <a:off x="4600576" y="4248150"/>
            <a:ext cx="2016125" cy="257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5" name="Picture 22" descr="IMG-20210313-WA0033"/>
          <p:cNvPicPr>
            <a:picLocks noChangeAspect="1" noChangeArrowheads="1"/>
          </p:cNvPicPr>
          <p:nvPr/>
        </p:nvPicPr>
        <p:blipFill>
          <a:blip r:embed="rId6"/>
          <a:srcRect/>
          <a:stretch>
            <a:fillRect/>
          </a:stretch>
        </p:blipFill>
        <p:spPr bwMode="auto">
          <a:xfrm>
            <a:off x="6656388" y="4256089"/>
            <a:ext cx="1752600" cy="2573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6" name="Picture 23" descr="IMG-20210313-WA0032"/>
          <p:cNvPicPr>
            <a:picLocks noChangeAspect="1" noChangeArrowheads="1"/>
          </p:cNvPicPr>
          <p:nvPr/>
        </p:nvPicPr>
        <p:blipFill>
          <a:blip r:embed="rId7"/>
          <a:srcRect/>
          <a:stretch>
            <a:fillRect/>
          </a:stretch>
        </p:blipFill>
        <p:spPr bwMode="auto">
          <a:xfrm>
            <a:off x="2755901" y="4270376"/>
            <a:ext cx="1858963" cy="258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417" name="Picture 24" descr="IMG-20210313-WA0030"/>
          <p:cNvPicPr>
            <a:picLocks noChangeAspect="1" noChangeArrowheads="1"/>
          </p:cNvPicPr>
          <p:nvPr/>
        </p:nvPicPr>
        <p:blipFill>
          <a:blip r:embed="rId8"/>
          <a:srcRect/>
          <a:stretch>
            <a:fillRect/>
          </a:stretch>
        </p:blipFill>
        <p:spPr bwMode="auto">
          <a:xfrm>
            <a:off x="7391400" y="1639889"/>
            <a:ext cx="1974850" cy="2624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42" name="Picture 25" descr="IMG-20210313-WA00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976" y="14554200"/>
            <a:ext cx="1685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Rectangle 9"/>
          <p:cNvSpPr>
            <a:spLocks noChangeArrowheads="1"/>
          </p:cNvSpPr>
          <p:nvPr/>
        </p:nvSpPr>
        <p:spPr bwMode="auto">
          <a:xfrm>
            <a:off x="-835025" y="1567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dirty="0"/>
          </a:p>
        </p:txBody>
      </p:sp>
      <p:sp>
        <p:nvSpPr>
          <p:cNvPr id="18444" name="Rectangle 10"/>
          <p:cNvSpPr>
            <a:spLocks noChangeArrowheads="1"/>
          </p:cNvSpPr>
          <p:nvPr/>
        </p:nvSpPr>
        <p:spPr bwMode="auto">
          <a:xfrm>
            <a:off x="-835025" y="68543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dirty="0"/>
          </a:p>
        </p:txBody>
      </p:sp>
      <p:sp>
        <p:nvSpPr>
          <p:cNvPr id="18445" name="Rectangle 11"/>
          <p:cNvSpPr>
            <a:spLocks noChangeArrowheads="1"/>
          </p:cNvSpPr>
          <p:nvPr/>
        </p:nvSpPr>
        <p:spPr bwMode="auto">
          <a:xfrm>
            <a:off x="-835025" y="87402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dirty="0"/>
          </a:p>
        </p:txBody>
      </p:sp>
      <p:sp>
        <p:nvSpPr>
          <p:cNvPr id="18446" name="Rectangle 12"/>
          <p:cNvSpPr>
            <a:spLocks noChangeArrowheads="1"/>
          </p:cNvSpPr>
          <p:nvPr/>
        </p:nvSpPr>
        <p:spPr bwMode="auto">
          <a:xfrm>
            <a:off x="5142193" y="10769084"/>
            <a:ext cx="2375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dirty="0">
                <a:solidFill>
                  <a:srgbClr val="000000"/>
                </a:solidFill>
                <a:latin typeface="Calibri" panose="020F0502020204030204" pitchFamily="34" charset="0"/>
                <a:cs typeface="Times New Roman" panose="02020603050405020304" pitchFamily="18" charset="0"/>
              </a:rPr>
              <a:t> </a:t>
            </a:r>
            <a:endParaRPr lang="en-US" dirty="0"/>
          </a:p>
        </p:txBody>
      </p:sp>
      <p:sp>
        <p:nvSpPr>
          <p:cNvPr id="18447" name="Rectangle 13"/>
          <p:cNvSpPr>
            <a:spLocks noChangeArrowheads="1"/>
          </p:cNvSpPr>
          <p:nvPr/>
        </p:nvSpPr>
        <p:spPr bwMode="auto">
          <a:xfrm>
            <a:off x="5142193" y="12559784"/>
            <a:ext cx="2375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dirty="0">
                <a:solidFill>
                  <a:srgbClr val="000000"/>
                </a:solidFill>
                <a:latin typeface="Calibri" panose="020F0502020204030204" pitchFamily="34" charset="0"/>
                <a:cs typeface="Times New Roman" panose="02020603050405020304" pitchFamily="18" charset="0"/>
              </a:rPr>
              <a:t> </a:t>
            </a:r>
            <a:endParaRPr lang="en-US" dirty="0"/>
          </a:p>
        </p:txBody>
      </p:sp>
      <p:sp>
        <p:nvSpPr>
          <p:cNvPr id="18448" name="Rectangle 14"/>
          <p:cNvSpPr>
            <a:spLocks noChangeArrowheads="1"/>
          </p:cNvSpPr>
          <p:nvPr/>
        </p:nvSpPr>
        <p:spPr bwMode="auto">
          <a:xfrm>
            <a:off x="5142193" y="14369534"/>
            <a:ext cx="2375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dirty="0">
                <a:solidFill>
                  <a:srgbClr val="000000"/>
                </a:solidFill>
                <a:latin typeface="Calibri" panose="020F0502020204030204" pitchFamily="34" charset="0"/>
                <a:cs typeface="Times New Roman" panose="02020603050405020304" pitchFamily="18" charset="0"/>
              </a:rPr>
              <a:t> </a:t>
            </a:r>
            <a:endParaRPr lang="en-US" dirty="0"/>
          </a:p>
        </p:txBody>
      </p:sp>
      <p:sp>
        <p:nvSpPr>
          <p:cNvPr id="18449" name="Rectangle 15"/>
          <p:cNvSpPr>
            <a:spLocks noChangeArrowheads="1"/>
          </p:cNvSpPr>
          <p:nvPr/>
        </p:nvSpPr>
        <p:spPr bwMode="auto">
          <a:xfrm>
            <a:off x="-835025" y="163983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IN" dirty="0"/>
          </a:p>
        </p:txBody>
      </p:sp>
    </p:spTree>
    <p:extLst>
      <p:ext uri="{BB962C8B-B14F-4D97-AF65-F5344CB8AC3E}">
        <p14:creationId xmlns:p14="http://schemas.microsoft.com/office/powerpoint/2010/main" val="3264915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326" y="381000"/>
            <a:ext cx="7712075" cy="1371600"/>
          </a:xfrm>
        </p:spPr>
        <p:txBody>
          <a:bodyPr>
            <a:normAutofit fontScale="90000"/>
          </a:bodyPr>
          <a:lstStyle/>
          <a:p>
            <a:pPr algn="ctr">
              <a:defRPr/>
            </a:pPr>
            <a:r>
              <a:rPr lang="en-IN" sz="1800" b="1" dirty="0">
                <a:solidFill>
                  <a:srgbClr val="FF00FF"/>
                </a:solidFill>
                <a:latin typeface="+mn-lt"/>
                <a:ea typeface="+mn-ea"/>
                <a:cs typeface="+mn-cs"/>
              </a:rPr>
              <a:t/>
            </a:r>
            <a:br>
              <a:rPr lang="en-IN" sz="1800" b="1" dirty="0">
                <a:solidFill>
                  <a:srgbClr val="FF00FF"/>
                </a:solidFill>
                <a:latin typeface="+mn-lt"/>
                <a:ea typeface="+mn-ea"/>
                <a:cs typeface="+mn-cs"/>
              </a:rPr>
            </a:br>
            <a:r>
              <a:rPr lang="en-IN" sz="2400" b="1" dirty="0">
                <a:solidFill>
                  <a:srgbClr val="FF0000"/>
                </a:solidFill>
                <a:latin typeface="Cambria" pitchFamily="18" charset="0"/>
                <a:ea typeface="Cambria" pitchFamily="18" charset="0"/>
                <a:cs typeface="+mn-cs"/>
              </a:rPr>
              <a:t>Samvit Manikurve, AS Level secured first position in American Mathematics Competition</a:t>
            </a:r>
            <a:r>
              <a:rPr lang="en-IN" sz="2400" b="1" dirty="0">
                <a:solidFill>
                  <a:srgbClr val="002060"/>
                </a:solidFill>
                <a:latin typeface="Cambria" pitchFamily="18" charset="0"/>
                <a:ea typeface="Cambria" pitchFamily="18" charset="0"/>
                <a:cs typeface="+mn-cs"/>
              </a:rPr>
              <a:t/>
            </a:r>
            <a:br>
              <a:rPr lang="en-IN" sz="2400" b="1" dirty="0">
                <a:solidFill>
                  <a:srgbClr val="002060"/>
                </a:solidFill>
                <a:latin typeface="Cambria" pitchFamily="18" charset="0"/>
                <a:ea typeface="Cambria" pitchFamily="18" charset="0"/>
                <a:cs typeface="+mn-cs"/>
              </a:rPr>
            </a:br>
            <a:endParaRPr lang="en-IN" sz="2400" b="1" dirty="0">
              <a:solidFill>
                <a:srgbClr val="002060"/>
              </a:solidFill>
              <a:latin typeface="Cambria" pitchFamily="18" charset="0"/>
              <a:ea typeface="Cambria" pitchFamily="18" charset="0"/>
              <a:cs typeface="+mn-cs"/>
            </a:endParaRPr>
          </a:p>
        </p:txBody>
      </p:sp>
      <p:pic>
        <p:nvPicPr>
          <p:cNvPr id="4" name="Content Placeholder 3"/>
          <p:cNvPicPr>
            <a:picLocks noGrp="1"/>
          </p:cNvPicPr>
          <p:nvPr>
            <p:ph idx="1"/>
          </p:nvPr>
        </p:nvPicPr>
        <p:blipFill>
          <a:blip r:embed="rId2"/>
          <a:srcRect r="2499"/>
          <a:stretch>
            <a:fillRect/>
          </a:stretch>
        </p:blipFill>
        <p:spPr>
          <a:xfrm>
            <a:off x="3920837" y="2147454"/>
            <a:ext cx="4038600" cy="4343400"/>
          </a:xfr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071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92" y="1009463"/>
            <a:ext cx="10231073" cy="781318"/>
          </a:xfrm>
        </p:spPr>
        <p:txBody>
          <a:bodyPr>
            <a:noAutofit/>
          </a:bodyPr>
          <a:lstStyle/>
          <a:p>
            <a:pPr algn="ctr"/>
            <a:r>
              <a:rPr lang="en-US" sz="2400" b="1" dirty="0" smtClean="0">
                <a:solidFill>
                  <a:srgbClr val="002060"/>
                </a:solidFill>
                <a:latin typeface="Cambria" panose="02040503050406030204" pitchFamily="18" charset="0"/>
                <a:ea typeface="Cambria" panose="02040503050406030204" pitchFamily="18" charset="0"/>
                <a:cs typeface="+mn-cs"/>
              </a:rPr>
              <a:t/>
            </a:r>
            <a:br>
              <a:rPr lang="en-US" sz="2400" b="1" dirty="0" smtClean="0">
                <a:solidFill>
                  <a:srgbClr val="002060"/>
                </a:solidFill>
                <a:latin typeface="Cambria" panose="02040503050406030204" pitchFamily="18" charset="0"/>
                <a:ea typeface="Cambria" panose="02040503050406030204" pitchFamily="18" charset="0"/>
                <a:cs typeface="+mn-cs"/>
              </a:rPr>
            </a:br>
            <a:r>
              <a:rPr lang="en-US" sz="2400" b="1" dirty="0" smtClean="0">
                <a:solidFill>
                  <a:srgbClr val="002060"/>
                </a:solidFill>
                <a:latin typeface="Cambria" panose="02040503050406030204" pitchFamily="18" charset="0"/>
                <a:ea typeface="Cambria" panose="02040503050406030204" pitchFamily="18" charset="0"/>
                <a:cs typeface="+mn-cs"/>
              </a:rPr>
              <a:t>MANGAHIGH MATHEMATICS- ‘DIWALI MATH CHALLENGE 2020’</a:t>
            </a:r>
            <a:endParaRPr lang="en-IN" sz="2400" b="1" dirty="0">
              <a:solidFill>
                <a:srgbClr val="002060"/>
              </a:solidFill>
              <a:latin typeface="Cambria" panose="02040503050406030204" pitchFamily="18" charset="0"/>
              <a:ea typeface="Cambria" panose="02040503050406030204" pitchFamily="18" charset="0"/>
              <a:cs typeface="+mn-cs"/>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00" r="1497" b="39153"/>
          <a:stretch/>
        </p:blipFill>
        <p:spPr>
          <a:xfrm>
            <a:off x="1723421" y="1909977"/>
            <a:ext cx="7516113" cy="477042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99" y="97399"/>
            <a:ext cx="2184318" cy="801126"/>
          </a:xfrm>
          <a:prstGeom prst="rect">
            <a:avLst/>
          </a:prstGeom>
        </p:spPr>
      </p:pic>
      <p:pic>
        <p:nvPicPr>
          <p:cNvPr id="8" name="Picture 7"/>
          <p:cNvPicPr>
            <a:picLocks noChangeAspect="1"/>
          </p:cNvPicPr>
          <p:nvPr/>
        </p:nvPicPr>
        <p:blipFill>
          <a:blip r:embed="rId4"/>
          <a:stretch>
            <a:fillRect/>
          </a:stretch>
        </p:blipFill>
        <p:spPr>
          <a:xfrm>
            <a:off x="4345460" y="195897"/>
            <a:ext cx="756797" cy="775368"/>
          </a:xfrm>
          <a:prstGeom prst="rect">
            <a:avLst/>
          </a:prstGeom>
        </p:spPr>
      </p:pic>
      <p:cxnSp>
        <p:nvCxnSpPr>
          <p:cNvPr id="9" name="Straight Connector 8"/>
          <p:cNvCxnSpPr/>
          <p:nvPr/>
        </p:nvCxnSpPr>
        <p:spPr>
          <a:xfrm>
            <a:off x="5238222" y="157698"/>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3928" y="180624"/>
            <a:ext cx="970207" cy="87636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1998" y="216102"/>
            <a:ext cx="883057" cy="805403"/>
          </a:xfrm>
          <a:prstGeom prst="rect">
            <a:avLst/>
          </a:prstGeom>
        </p:spPr>
      </p:pic>
      <p:pic>
        <p:nvPicPr>
          <p:cNvPr id="12" name="Picture 11"/>
          <p:cNvPicPr>
            <a:picLocks noChangeAspect="1"/>
          </p:cNvPicPr>
          <p:nvPr/>
        </p:nvPicPr>
        <p:blipFill>
          <a:blip r:embed="rId7"/>
          <a:stretch>
            <a:fillRect/>
          </a:stretch>
        </p:blipFill>
        <p:spPr>
          <a:xfrm>
            <a:off x="10691192" y="216102"/>
            <a:ext cx="870375" cy="1086885"/>
          </a:xfrm>
          <a:prstGeom prst="rect">
            <a:avLst/>
          </a:prstGeom>
        </p:spPr>
      </p:pic>
    </p:spTree>
    <p:extLst>
      <p:ext uri="{BB962C8B-B14F-4D97-AF65-F5344CB8AC3E}">
        <p14:creationId xmlns:p14="http://schemas.microsoft.com/office/powerpoint/2010/main" val="51822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302" y="1204364"/>
            <a:ext cx="10128041" cy="809938"/>
          </a:xfrm>
        </p:spPr>
        <p:txBody>
          <a:bodyPr>
            <a:noAutofit/>
          </a:bodyPr>
          <a:lstStyle/>
          <a:p>
            <a:pPr algn="ctr"/>
            <a:r>
              <a:rPr lang="en-US" sz="2800" b="1" dirty="0" smtClean="0">
                <a:solidFill>
                  <a:srgbClr val="002060"/>
                </a:solidFill>
                <a:latin typeface="Cambria" panose="02040503050406030204" pitchFamily="18" charset="0"/>
                <a:ea typeface="Cambria" panose="02040503050406030204" pitchFamily="18" charset="0"/>
                <a:cs typeface="+mn-cs"/>
              </a:rPr>
              <a:t>YOUNG MUSICIANS COMPETITION &amp; AWARDS – QUARANTUNES BY MISA, 2020</a:t>
            </a:r>
            <a:endParaRPr lang="en-IN" sz="2800" b="1" dirty="0">
              <a:solidFill>
                <a:srgbClr val="002060"/>
              </a:solidFill>
              <a:latin typeface="Cambria" panose="02040503050406030204" pitchFamily="18" charset="0"/>
              <a:ea typeface="Cambria" panose="02040503050406030204" pitchFamily="18" charset="0"/>
              <a:cs typeface="+mn-cs"/>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227" t="48347" r="5216" b="8458"/>
          <a:stretch/>
        </p:blipFill>
        <p:spPr>
          <a:xfrm>
            <a:off x="835874" y="2551961"/>
            <a:ext cx="9106615" cy="410439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99" y="97399"/>
            <a:ext cx="2184318" cy="801126"/>
          </a:xfrm>
          <a:prstGeom prst="rect">
            <a:avLst/>
          </a:prstGeom>
        </p:spPr>
      </p:pic>
      <p:pic>
        <p:nvPicPr>
          <p:cNvPr id="6" name="Picture 5"/>
          <p:cNvPicPr>
            <a:picLocks noChangeAspect="1"/>
          </p:cNvPicPr>
          <p:nvPr/>
        </p:nvPicPr>
        <p:blipFill>
          <a:blip r:embed="rId4"/>
          <a:stretch>
            <a:fillRect/>
          </a:stretch>
        </p:blipFill>
        <p:spPr>
          <a:xfrm>
            <a:off x="3740649" y="221246"/>
            <a:ext cx="756797" cy="7753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0046" y="120253"/>
            <a:ext cx="970207" cy="876361"/>
          </a:xfrm>
          <a:prstGeom prst="rect">
            <a:avLst/>
          </a:prstGeom>
        </p:spPr>
      </p:pic>
      <p:cxnSp>
        <p:nvCxnSpPr>
          <p:cNvPr id="8" name="Straight Connector 7"/>
          <p:cNvCxnSpPr/>
          <p:nvPr/>
        </p:nvCxnSpPr>
        <p:spPr>
          <a:xfrm>
            <a:off x="4746167" y="87280"/>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54719" y="182975"/>
            <a:ext cx="883057" cy="805403"/>
          </a:xfrm>
          <a:prstGeom prst="rect">
            <a:avLst/>
          </a:prstGeom>
        </p:spPr>
      </p:pic>
      <p:pic>
        <p:nvPicPr>
          <p:cNvPr id="10" name="Picture 9"/>
          <p:cNvPicPr>
            <a:picLocks noChangeAspect="1"/>
          </p:cNvPicPr>
          <p:nvPr/>
        </p:nvPicPr>
        <p:blipFill>
          <a:blip r:embed="rId7"/>
          <a:stretch>
            <a:fillRect/>
          </a:stretch>
        </p:blipFill>
        <p:spPr>
          <a:xfrm>
            <a:off x="9831968" y="97399"/>
            <a:ext cx="870375" cy="1086885"/>
          </a:xfrm>
          <a:prstGeom prst="rect">
            <a:avLst/>
          </a:prstGeom>
        </p:spPr>
      </p:pic>
    </p:spTree>
    <p:extLst>
      <p:ext uri="{BB962C8B-B14F-4D97-AF65-F5344CB8AC3E}">
        <p14:creationId xmlns:p14="http://schemas.microsoft.com/office/powerpoint/2010/main" val="225680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https://scontent-sin6-1.xx.fbcdn.net/v/t1.0-9/122014728_10164286008805109_7358735935935053364_n.jpg?_nc_cat=100&amp;_nc_sid=b9115d&amp;_nc_ohc=Vvt2kmFhQScAX8bkoGs&amp;_nc_ht=scontent-sin6-1.xx&amp;oh=2c570f3633765e8785d63b903efa0717&amp;oe=5FB77A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916" y="1496535"/>
            <a:ext cx="2656232" cy="2657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https://scontent-sin6-2.xx.fbcdn.net/v/t1.0-9/122252640_10164286008895109_1118663427450608562_n.jpg?_nc_cat=108&amp;_nc_sid=b9115d&amp;_nc_ohc=x3wxYZaKQFYAX_rf5D0&amp;_nc_ht=scontent-sin6-2.xx&amp;oh=50e12eb27cd5d954fa0db3c347d6015e&amp;oe=5FB4DB8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99" y="1468396"/>
            <a:ext cx="2348920" cy="268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99" y="4266542"/>
            <a:ext cx="2348920" cy="259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12" descr="https://scontent-sin6-1.xx.fbcdn.net/v/t1.0-9/122282042_10164286009065109_7484720322227814746_n.jpg?_nc_cat=106&amp;_nc_sid=b9115d&amp;_nc_ohc=T3y--w5yuGMAX9KvS13&amp;_nc_ht=scontent-sin6-1.xx&amp;oh=c767cc5388e6942e36b3b5c6267469a4&amp;oe=5FB400B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5181" y="1537281"/>
            <a:ext cx="2463093" cy="25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4" descr="https://scontent-sin6-2.xx.fbcdn.net/v/t1.0-9/122166588_10164286028405109_3044243881281231029_o.jpg?_nc_cat=102&amp;_nc_sid=b9115d&amp;_nc_ohc=yzM2yvcsQcMAX9RdBCN&amp;_nc_ht=scontent-sin6-2.xx&amp;oh=9184be11558af5a320582dcb61ca9ab8&amp;oe=5FB69C5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8917" y="4209458"/>
            <a:ext cx="2572942" cy="26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6" descr="https://scontent-sin6-2.xx.fbcdn.net/v/t1.0-9/122180348_10164286030305109_1754624078310405630_o.jpg?_nc_cat=108&amp;_nc_sid=b9115d&amp;_nc_ohc=AdG1ttYzfQMAX9mLx1H&amp;_nc_ht=scontent-sin6-2.xx&amp;oh=39bc747295f2d96c95fe97eac9db2410&amp;oe=5FB673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1127" y="4153599"/>
            <a:ext cx="2467147" cy="256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38698" y="160338"/>
            <a:ext cx="8596668" cy="715425"/>
          </a:xfrm>
        </p:spPr>
        <p:txBody>
          <a:bodyPr>
            <a:normAutofit fontScale="90000"/>
          </a:bodyPr>
          <a:lstStyle/>
          <a:p>
            <a:pPr algn="ctr">
              <a:defRPr/>
            </a:pPr>
            <a:r>
              <a:rPr lang="en-US" sz="1600" dirty="0">
                <a:solidFill>
                  <a:srgbClr val="FF3399"/>
                </a:solidFill>
              </a:rPr>
              <a:t/>
            </a:r>
            <a:br>
              <a:rPr lang="en-US" sz="1600" dirty="0">
                <a:solidFill>
                  <a:srgbClr val="FF3399"/>
                </a:solidFill>
              </a:rPr>
            </a:br>
            <a:r>
              <a:rPr lang="en-US" sz="1600" dirty="0" smtClean="0">
                <a:solidFill>
                  <a:srgbClr val="FF3399"/>
                </a:solidFill>
              </a:rPr>
              <a:t/>
            </a:r>
            <a:br>
              <a:rPr lang="en-US" sz="1600" dirty="0" smtClean="0">
                <a:solidFill>
                  <a:srgbClr val="FF3399"/>
                </a:solidFill>
              </a:rPr>
            </a:br>
            <a:r>
              <a:rPr lang="en-US" sz="1600" dirty="0">
                <a:solidFill>
                  <a:srgbClr val="FF3399"/>
                </a:solidFill>
              </a:rPr>
              <a:t/>
            </a:r>
            <a:br>
              <a:rPr lang="en-US" sz="1600" dirty="0">
                <a:solidFill>
                  <a:srgbClr val="FF3399"/>
                </a:solidFill>
              </a:rPr>
            </a:br>
            <a:r>
              <a:rPr lang="en-US" sz="1600" dirty="0" smtClean="0">
                <a:solidFill>
                  <a:srgbClr val="FF3399"/>
                </a:solidFill>
              </a:rPr>
              <a:t/>
            </a:r>
            <a:br>
              <a:rPr lang="en-US" sz="1600" dirty="0" smtClean="0">
                <a:solidFill>
                  <a:srgbClr val="FF3399"/>
                </a:solidFill>
              </a:rPr>
            </a:br>
            <a:r>
              <a:rPr lang="en-US" sz="3100" b="1" dirty="0" smtClean="0">
                <a:solidFill>
                  <a:srgbClr val="002060"/>
                </a:solidFill>
                <a:latin typeface="Bahnschrift Light Condensed" pitchFamily="34" charset="0"/>
                <a:ea typeface="+mn-ea"/>
                <a:cs typeface="+mn-cs"/>
              </a:rPr>
              <a:t>Master </a:t>
            </a:r>
            <a:r>
              <a:rPr lang="en-US" sz="3100" b="1" dirty="0">
                <a:solidFill>
                  <a:srgbClr val="002060"/>
                </a:solidFill>
                <a:latin typeface="Bahnschrift Light Condensed" pitchFamily="34" charset="0"/>
                <a:ea typeface="+mn-ea"/>
                <a:cs typeface="+mn-cs"/>
              </a:rPr>
              <a:t>Mind Championship (2019-2020)</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425" y="66853"/>
            <a:ext cx="2184318" cy="801126"/>
          </a:xfrm>
          <a:prstGeom prst="rect">
            <a:avLst/>
          </a:prstGeom>
        </p:spPr>
      </p:pic>
      <p:pic>
        <p:nvPicPr>
          <p:cNvPr id="10" name="Picture 9"/>
          <p:cNvPicPr>
            <a:picLocks noChangeAspect="1"/>
          </p:cNvPicPr>
          <p:nvPr/>
        </p:nvPicPr>
        <p:blipFill>
          <a:blip r:embed="rId9"/>
          <a:stretch>
            <a:fillRect/>
          </a:stretch>
        </p:blipFill>
        <p:spPr>
          <a:xfrm>
            <a:off x="3961915" y="160338"/>
            <a:ext cx="890483" cy="912334"/>
          </a:xfrm>
          <a:prstGeom prst="rect">
            <a:avLst/>
          </a:prstGeom>
        </p:spPr>
      </p:pic>
      <p:cxnSp>
        <p:nvCxnSpPr>
          <p:cNvPr id="11" name="Straight Connector 10"/>
          <p:cNvCxnSpPr/>
          <p:nvPr/>
        </p:nvCxnSpPr>
        <p:spPr>
          <a:xfrm>
            <a:off x="4937032" y="155398"/>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2034" y="66853"/>
            <a:ext cx="1109977" cy="100261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3364" y="66853"/>
            <a:ext cx="883057" cy="805403"/>
          </a:xfrm>
          <a:prstGeom prst="rect">
            <a:avLst/>
          </a:prstGeom>
        </p:spPr>
      </p:pic>
      <p:pic>
        <p:nvPicPr>
          <p:cNvPr id="14" name="Picture 13"/>
          <p:cNvPicPr>
            <a:picLocks noChangeAspect="1"/>
          </p:cNvPicPr>
          <p:nvPr/>
        </p:nvPicPr>
        <p:blipFill>
          <a:blip r:embed="rId12"/>
          <a:stretch>
            <a:fillRect/>
          </a:stretch>
        </p:blipFill>
        <p:spPr>
          <a:xfrm>
            <a:off x="10228997" y="155398"/>
            <a:ext cx="870375" cy="1086885"/>
          </a:xfrm>
          <a:prstGeom prst="rect">
            <a:avLst/>
          </a:prstGeom>
        </p:spPr>
      </p:pic>
    </p:spTree>
    <p:extLst>
      <p:ext uri="{BB962C8B-B14F-4D97-AF65-F5344CB8AC3E}">
        <p14:creationId xmlns:p14="http://schemas.microsoft.com/office/powerpoint/2010/main" val="1024847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5004" y="1030382"/>
            <a:ext cx="11037194" cy="639762"/>
          </a:xfrm>
        </p:spPr>
        <p:txBody>
          <a:bodyPr>
            <a:normAutofit/>
          </a:bodyPr>
          <a:lstStyle/>
          <a:p>
            <a:pPr algn="ctr">
              <a:defRPr/>
            </a:pPr>
            <a:r>
              <a:rPr lang="en-IN" sz="2800" b="1" dirty="0">
                <a:solidFill>
                  <a:srgbClr val="002060"/>
                </a:solidFill>
                <a:latin typeface="Cambria" panose="02040503050406030204" pitchFamily="18" charset="0"/>
                <a:ea typeface="Cambria" panose="02040503050406030204" pitchFamily="18" charset="0"/>
                <a:cs typeface="+mn-cs"/>
              </a:rPr>
              <a:t>The School League </a:t>
            </a:r>
            <a:r>
              <a:rPr lang="en-IN" sz="2800" b="1" dirty="0" smtClean="0">
                <a:solidFill>
                  <a:srgbClr val="002060"/>
                </a:solidFill>
                <a:latin typeface="Cambria" panose="02040503050406030204" pitchFamily="18" charset="0"/>
                <a:ea typeface="Cambria" panose="02040503050406030204" pitchFamily="18" charset="0"/>
                <a:cs typeface="+mn-cs"/>
              </a:rPr>
              <a:t>Football Under 12 team</a:t>
            </a:r>
            <a:endParaRPr lang="en-IN" sz="2800" b="1" dirty="0">
              <a:solidFill>
                <a:srgbClr val="002060"/>
              </a:solidFill>
              <a:latin typeface="Cambria" panose="02040503050406030204" pitchFamily="18" charset="0"/>
              <a:ea typeface="Cambria" panose="02040503050406030204" pitchFamily="18" charset="0"/>
              <a:cs typeface="+mn-cs"/>
            </a:endParaRPr>
          </a:p>
        </p:txBody>
      </p:sp>
      <p:pic>
        <p:nvPicPr>
          <p:cNvPr id="5" name="Content Placeholder 4"/>
          <p:cNvPicPr>
            <a:picLocks noGrp="1"/>
          </p:cNvPicPr>
          <p:nvPr>
            <p:ph idx="1"/>
          </p:nvPr>
        </p:nvPicPr>
        <p:blipFill rotWithShape="1">
          <a:blip r:embed="rId2"/>
          <a:srcRect l="21470" t="894" b="-894"/>
          <a:stretch/>
        </p:blipFill>
        <p:spPr>
          <a:xfrm>
            <a:off x="7285811" y="1804328"/>
            <a:ext cx="4499293" cy="4833204"/>
          </a:xfrm>
          <a:prstGeom prst="rect">
            <a:avLst/>
          </a:prstGeom>
          <a:ln w="88900" cap="sq" cmpd="thickThin">
            <a:solidFill>
              <a:srgbClr val="000000"/>
            </a:solidFill>
            <a:prstDash val="solid"/>
            <a:miter lim="800000"/>
          </a:ln>
          <a:effectLst>
            <a:innerShdw blurRad="76200">
              <a:srgbClr val="000000"/>
            </a:innerShdw>
          </a:effectLs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4" y="1844635"/>
            <a:ext cx="6542468" cy="483320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25" y="66853"/>
            <a:ext cx="2184318" cy="801126"/>
          </a:xfrm>
          <a:prstGeom prst="rect">
            <a:avLst/>
          </a:prstGeom>
        </p:spPr>
      </p:pic>
      <p:pic>
        <p:nvPicPr>
          <p:cNvPr id="7" name="Picture 6"/>
          <p:cNvPicPr>
            <a:picLocks noChangeAspect="1"/>
          </p:cNvPicPr>
          <p:nvPr/>
        </p:nvPicPr>
        <p:blipFill>
          <a:blip r:embed="rId5"/>
          <a:stretch>
            <a:fillRect/>
          </a:stretch>
        </p:blipFill>
        <p:spPr>
          <a:xfrm>
            <a:off x="4545306" y="173568"/>
            <a:ext cx="890483" cy="912334"/>
          </a:xfrm>
          <a:prstGeom prst="rect">
            <a:avLst/>
          </a:prstGeom>
        </p:spPr>
      </p:pic>
      <p:cxnSp>
        <p:nvCxnSpPr>
          <p:cNvPr id="8" name="Straight Connector 7"/>
          <p:cNvCxnSpPr/>
          <p:nvPr/>
        </p:nvCxnSpPr>
        <p:spPr>
          <a:xfrm>
            <a:off x="5635349" y="149247"/>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5327" y="83291"/>
            <a:ext cx="1109977" cy="100261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458" y="207654"/>
            <a:ext cx="883057" cy="805403"/>
          </a:xfrm>
          <a:prstGeom prst="rect">
            <a:avLst/>
          </a:prstGeom>
        </p:spPr>
      </p:pic>
      <p:pic>
        <p:nvPicPr>
          <p:cNvPr id="11" name="Picture 10"/>
          <p:cNvPicPr>
            <a:picLocks noChangeAspect="1"/>
          </p:cNvPicPr>
          <p:nvPr/>
        </p:nvPicPr>
        <p:blipFill>
          <a:blip r:embed="rId8"/>
          <a:stretch>
            <a:fillRect/>
          </a:stretch>
        </p:blipFill>
        <p:spPr>
          <a:xfrm>
            <a:off x="10691603" y="207654"/>
            <a:ext cx="870375" cy="1086885"/>
          </a:xfrm>
          <a:prstGeom prst="rect">
            <a:avLst/>
          </a:prstGeom>
        </p:spPr>
      </p:pic>
    </p:spTree>
    <p:extLst>
      <p:ext uri="{BB962C8B-B14F-4D97-AF65-F5344CB8AC3E}">
        <p14:creationId xmlns:p14="http://schemas.microsoft.com/office/powerpoint/2010/main" val="2663405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8" y="1143066"/>
            <a:ext cx="11050073" cy="1066800"/>
          </a:xfrm>
        </p:spPr>
        <p:txBody>
          <a:bodyPr>
            <a:noAutofit/>
          </a:bodyPr>
          <a:lstStyle/>
          <a:p>
            <a:pPr algn="ctr">
              <a:defRPr/>
            </a:pPr>
            <a:r>
              <a:rPr lang="en-US" sz="2400" b="1" dirty="0" smtClean="0">
                <a:solidFill>
                  <a:srgbClr val="002060"/>
                </a:solidFill>
                <a:latin typeface="Cambria" panose="02040503050406030204" pitchFamily="18" charset="0"/>
                <a:ea typeface="Cambria" panose="02040503050406030204" pitchFamily="18" charset="0"/>
                <a:cs typeface="+mn-cs"/>
              </a:rPr>
              <a:t>Ms. </a:t>
            </a:r>
            <a:r>
              <a:rPr lang="en-US" sz="2400" b="1" dirty="0">
                <a:solidFill>
                  <a:srgbClr val="002060"/>
                </a:solidFill>
                <a:latin typeface="Cambria" panose="02040503050406030204" pitchFamily="18" charset="0"/>
                <a:ea typeface="Cambria" panose="02040503050406030204" pitchFamily="18" charset="0"/>
                <a:cs typeface="+mn-cs"/>
              </a:rPr>
              <a:t>Nishi Yajnik, from A Levels, winner of the Instagram Weekly Contest held by @delhipoetryslam on the theme '</a:t>
            </a:r>
            <a:r>
              <a:rPr lang="en-US" sz="2400" b="1" dirty="0" err="1">
                <a:solidFill>
                  <a:srgbClr val="002060"/>
                </a:solidFill>
                <a:latin typeface="Cambria" panose="02040503050406030204" pitchFamily="18" charset="0"/>
                <a:ea typeface="Cambria" panose="02040503050406030204" pitchFamily="18" charset="0"/>
                <a:cs typeface="+mn-cs"/>
              </a:rPr>
              <a:t>Indianess</a:t>
            </a:r>
            <a:r>
              <a:rPr lang="en-US" sz="3200" b="1" dirty="0">
                <a:solidFill>
                  <a:srgbClr val="002060"/>
                </a:solidFill>
                <a:latin typeface="Cambria" panose="02040503050406030204" pitchFamily="18" charset="0"/>
                <a:ea typeface="Cambria" panose="02040503050406030204" pitchFamily="18" charset="0"/>
                <a:cs typeface="+mn-cs"/>
              </a:rPr>
              <a:t>'</a:t>
            </a:r>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950" y="2209866"/>
            <a:ext cx="6708718" cy="4472479"/>
          </a:xfrm>
          <a:prstGeom prst="rect">
            <a:avLst/>
          </a:prstGeom>
          <a:ln w="88900" cap="sq" cmpd="thickThin">
            <a:solidFill>
              <a:srgbClr val="000000"/>
            </a:solidFill>
            <a:prstDash val="solid"/>
            <a:miter lim="800000"/>
          </a:ln>
          <a:effectLst>
            <a:innerShdw blurRad="76200">
              <a:srgbClr val="000000"/>
            </a:innerShdw>
          </a:effectLs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44" y="282017"/>
            <a:ext cx="2184318" cy="801126"/>
          </a:xfrm>
          <a:prstGeom prst="rect">
            <a:avLst/>
          </a:prstGeom>
        </p:spPr>
      </p:pic>
      <p:pic>
        <p:nvPicPr>
          <p:cNvPr id="6" name="Picture 5"/>
          <p:cNvPicPr>
            <a:picLocks noChangeAspect="1"/>
          </p:cNvPicPr>
          <p:nvPr/>
        </p:nvPicPr>
        <p:blipFill>
          <a:blip r:embed="rId4"/>
          <a:stretch>
            <a:fillRect/>
          </a:stretch>
        </p:blipFill>
        <p:spPr>
          <a:xfrm>
            <a:off x="4385945" y="230732"/>
            <a:ext cx="890483" cy="912334"/>
          </a:xfrm>
          <a:prstGeom prst="rect">
            <a:avLst/>
          </a:prstGeom>
        </p:spPr>
      </p:pic>
      <p:cxnSp>
        <p:nvCxnSpPr>
          <p:cNvPr id="7" name="Straight Connector 6"/>
          <p:cNvCxnSpPr/>
          <p:nvPr/>
        </p:nvCxnSpPr>
        <p:spPr>
          <a:xfrm>
            <a:off x="5397858" y="288753"/>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763" y="230732"/>
            <a:ext cx="1109977" cy="100261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5006" y="252295"/>
            <a:ext cx="976656" cy="890771"/>
          </a:xfrm>
          <a:prstGeom prst="rect">
            <a:avLst/>
          </a:prstGeom>
        </p:spPr>
      </p:pic>
      <p:pic>
        <p:nvPicPr>
          <p:cNvPr id="10" name="Picture 9"/>
          <p:cNvPicPr>
            <a:picLocks noChangeAspect="1"/>
          </p:cNvPicPr>
          <p:nvPr/>
        </p:nvPicPr>
        <p:blipFill>
          <a:blip r:embed="rId7"/>
          <a:stretch>
            <a:fillRect/>
          </a:stretch>
        </p:blipFill>
        <p:spPr>
          <a:xfrm>
            <a:off x="10696700" y="172467"/>
            <a:ext cx="870375" cy="1086885"/>
          </a:xfrm>
          <a:prstGeom prst="rect">
            <a:avLst/>
          </a:prstGeom>
        </p:spPr>
      </p:pic>
    </p:spTree>
    <p:extLst>
      <p:ext uri="{BB962C8B-B14F-4D97-AF65-F5344CB8AC3E}">
        <p14:creationId xmlns:p14="http://schemas.microsoft.com/office/powerpoint/2010/main" val="36954573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01" y="90677"/>
            <a:ext cx="9787942" cy="580646"/>
          </a:xfrm>
        </p:spPr>
        <p:txBody>
          <a:bodyPr/>
          <a:lstStyle/>
          <a:p>
            <a:pPr algn="ctr">
              <a:defRPr/>
            </a:pPr>
            <a:r>
              <a:rPr lang="en-US" sz="1600" dirty="0">
                <a:solidFill>
                  <a:srgbClr val="FF3399"/>
                </a:solidFill>
              </a:rPr>
              <a:t/>
            </a:r>
            <a:br>
              <a:rPr lang="en-US" sz="1600" dirty="0">
                <a:solidFill>
                  <a:srgbClr val="FF3399"/>
                </a:solidFill>
              </a:rPr>
            </a:br>
            <a:endParaRPr lang="en-US" sz="1600" dirty="0">
              <a:solidFill>
                <a:srgbClr val="FF3399"/>
              </a:solidFill>
            </a:endParaRPr>
          </a:p>
        </p:txBody>
      </p:sp>
      <p:sp>
        <p:nvSpPr>
          <p:cNvPr id="10244" name="Rectangle 3"/>
          <p:cNvSpPr>
            <a:spLocks noChangeArrowheads="1"/>
          </p:cNvSpPr>
          <p:nvPr/>
        </p:nvSpPr>
        <p:spPr bwMode="auto">
          <a:xfrm>
            <a:off x="669702" y="473103"/>
            <a:ext cx="1066370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3200" b="1" dirty="0" smtClean="0">
              <a:solidFill>
                <a:srgbClr val="002060"/>
              </a:solidFill>
              <a:latin typeface="Bahnschrift Light Condensed" panose="020B0502040204020203" pitchFamily="34" charset="0"/>
            </a:endParaRPr>
          </a:p>
          <a:p>
            <a:pPr algn="ctr" eaLnBrk="1" hangingPunct="1"/>
            <a:endParaRPr lang="en-US" sz="3200" b="1" dirty="0" smtClean="0">
              <a:solidFill>
                <a:srgbClr val="002060"/>
              </a:solidFill>
              <a:latin typeface="Bahnschrift Light Condensed" panose="020B0502040204020203" pitchFamily="34" charset="0"/>
            </a:endParaRPr>
          </a:p>
          <a:p>
            <a:pPr algn="ctr" eaLnBrk="1" hangingPunct="1"/>
            <a:r>
              <a:rPr lang="en-US" sz="2400" b="1" dirty="0" smtClean="0">
                <a:solidFill>
                  <a:srgbClr val="002060"/>
                </a:solidFill>
                <a:latin typeface="Cambria" panose="02040503050406030204" pitchFamily="18" charset="0"/>
                <a:ea typeface="Cambria" panose="02040503050406030204" pitchFamily="18" charset="0"/>
              </a:rPr>
              <a:t>Ranked </a:t>
            </a:r>
            <a:r>
              <a:rPr lang="en-US" sz="2400" b="1" dirty="0">
                <a:solidFill>
                  <a:srgbClr val="002060"/>
                </a:solidFill>
                <a:latin typeface="Cambria" panose="02040503050406030204" pitchFamily="18" charset="0"/>
                <a:ea typeface="Cambria" panose="02040503050406030204" pitchFamily="18" charset="0"/>
              </a:rPr>
              <a:t>among the </a:t>
            </a:r>
            <a:r>
              <a:rPr lang="en-US" sz="2400" b="1" dirty="0" smtClean="0">
                <a:solidFill>
                  <a:srgbClr val="002060"/>
                </a:solidFill>
                <a:latin typeface="Cambria" panose="02040503050406030204" pitchFamily="18" charset="0"/>
                <a:ea typeface="Cambria" panose="02040503050406030204" pitchFamily="18" charset="0"/>
              </a:rPr>
              <a:t>top </a:t>
            </a:r>
            <a:r>
              <a:rPr lang="en-US" sz="2400" b="1" dirty="0">
                <a:solidFill>
                  <a:srgbClr val="002060"/>
                </a:solidFill>
                <a:latin typeface="Cambria" panose="02040503050406030204" pitchFamily="18" charset="0"/>
                <a:ea typeface="Cambria" panose="02040503050406030204" pitchFamily="18" charset="0"/>
              </a:rPr>
              <a:t>5 schools in Zone C offering International Curriculum by Times School Survey 2020.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83" y="123157"/>
            <a:ext cx="1773289" cy="85225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1877" y="165979"/>
            <a:ext cx="1024612" cy="1051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3380" y="125780"/>
            <a:ext cx="1218229" cy="1196034"/>
          </a:xfrm>
          <a:prstGeom prst="rect">
            <a:avLst/>
          </a:prstGeom>
        </p:spPr>
      </p:pic>
      <p:cxnSp>
        <p:nvCxnSpPr>
          <p:cNvPr id="9" name="Straight Connector 8"/>
          <p:cNvCxnSpPr/>
          <p:nvPr/>
        </p:nvCxnSpPr>
        <p:spPr>
          <a:xfrm flipH="1">
            <a:off x="5263097" y="98215"/>
            <a:ext cx="20032" cy="114621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3857" y="116570"/>
            <a:ext cx="877478" cy="877478"/>
          </a:xfrm>
          <a:prstGeom prst="rect">
            <a:avLst/>
          </a:prstGeom>
        </p:spPr>
      </p:pic>
      <p:grpSp>
        <p:nvGrpSpPr>
          <p:cNvPr id="3" name="Group 2"/>
          <p:cNvGrpSpPr>
            <a:grpSpLocks/>
          </p:cNvGrpSpPr>
          <p:nvPr/>
        </p:nvGrpSpPr>
        <p:grpSpPr bwMode="auto">
          <a:xfrm>
            <a:off x="1855861" y="2432336"/>
            <a:ext cx="8707505" cy="4255068"/>
            <a:chOff x="-21" y="1467"/>
            <a:chExt cx="20884" cy="10299"/>
          </a:xfrm>
        </p:grpSpPr>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 y="1467"/>
              <a:ext cx="16621" cy="102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21" y="1474"/>
              <a:ext cx="20884" cy="1019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5" name="Rectangle 5"/>
            <p:cNvSpPr>
              <a:spLocks noChangeArrowheads="1"/>
            </p:cNvSpPr>
            <p:nvPr/>
          </p:nvSpPr>
          <p:spPr bwMode="auto">
            <a:xfrm>
              <a:off x="574" y="1506"/>
              <a:ext cx="16480" cy="10158"/>
            </a:xfrm>
            <a:prstGeom prst="rect">
              <a:avLst/>
            </a:prstGeom>
            <a:noFill/>
            <a:ln w="9525">
              <a:solidFill>
                <a:srgbClr val="0096A7"/>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 y="1726"/>
              <a:ext cx="7040" cy="9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 y="1818"/>
              <a:ext cx="6700" cy="9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4" y="1467"/>
              <a:ext cx="13354" cy="9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15"/>
          <p:cNvPicPr>
            <a:picLocks noChangeAspect="1"/>
          </p:cNvPicPr>
          <p:nvPr/>
        </p:nvPicPr>
        <p:blipFill>
          <a:blip r:embed="rId10"/>
          <a:stretch>
            <a:fillRect/>
          </a:stretch>
        </p:blipFill>
        <p:spPr>
          <a:xfrm>
            <a:off x="10174647" y="36482"/>
            <a:ext cx="1016757" cy="1269681"/>
          </a:xfrm>
          <a:prstGeom prst="rect">
            <a:avLst/>
          </a:prstGeom>
        </p:spPr>
      </p:pic>
    </p:spTree>
    <p:extLst>
      <p:ext uri="{BB962C8B-B14F-4D97-AF65-F5344CB8AC3E}">
        <p14:creationId xmlns:p14="http://schemas.microsoft.com/office/powerpoint/2010/main" val="3793588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37134" cy="1320800"/>
          </a:xfrm>
        </p:spPr>
        <p:txBody>
          <a:bodyPr anchor="ctr">
            <a:normAutofit fontScale="90000"/>
          </a:bodyPr>
          <a:lstStyle/>
          <a:p>
            <a:pPr algn="ctr"/>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dirty="0" smtClean="0"/>
              <a:t/>
            </a:r>
            <a:br>
              <a:rPr lang="en-US" sz="2200" b="1" dirty="0" smtClean="0"/>
            </a:br>
            <a:r>
              <a:rPr lang="en-US" sz="2200" b="1" dirty="0" err="1" smtClean="0">
                <a:solidFill>
                  <a:srgbClr val="002060"/>
                </a:solidFill>
                <a:latin typeface="Cambria" panose="02040503050406030204" pitchFamily="18" charset="0"/>
                <a:ea typeface="Cambria" panose="02040503050406030204" pitchFamily="18" charset="0"/>
                <a:cs typeface="+mn-cs"/>
              </a:rPr>
              <a:t>Yagna</a:t>
            </a:r>
            <a:r>
              <a:rPr lang="en-US" sz="2200" b="1" dirty="0" smtClean="0">
                <a:solidFill>
                  <a:srgbClr val="002060"/>
                </a:solidFill>
                <a:latin typeface="Cambria" panose="02040503050406030204" pitchFamily="18" charset="0"/>
                <a:ea typeface="Cambria" panose="02040503050406030204" pitchFamily="18" charset="0"/>
                <a:cs typeface="+mn-cs"/>
              </a:rPr>
              <a:t> </a:t>
            </a:r>
            <a:r>
              <a:rPr lang="en-US" sz="2200" b="1" dirty="0" err="1">
                <a:solidFill>
                  <a:srgbClr val="002060"/>
                </a:solidFill>
                <a:latin typeface="Cambria" panose="02040503050406030204" pitchFamily="18" charset="0"/>
                <a:ea typeface="Cambria" panose="02040503050406030204" pitchFamily="18" charset="0"/>
                <a:cs typeface="+mn-cs"/>
              </a:rPr>
              <a:t>Siddharth</a:t>
            </a:r>
            <a:r>
              <a:rPr lang="en-US" sz="2200" b="1" dirty="0">
                <a:solidFill>
                  <a:srgbClr val="002060"/>
                </a:solidFill>
                <a:latin typeface="Cambria" panose="02040503050406030204" pitchFamily="18" charset="0"/>
                <a:ea typeface="Cambria" panose="02040503050406030204" pitchFamily="18" charset="0"/>
                <a:cs typeface="+mn-cs"/>
              </a:rPr>
              <a:t> </a:t>
            </a:r>
            <a:r>
              <a:rPr lang="en-US" sz="2200" b="1" dirty="0" err="1">
                <a:solidFill>
                  <a:srgbClr val="002060"/>
                </a:solidFill>
                <a:latin typeface="Cambria" panose="02040503050406030204" pitchFamily="18" charset="0"/>
                <a:ea typeface="Cambria" panose="02040503050406030204" pitchFamily="18" charset="0"/>
                <a:cs typeface="+mn-cs"/>
              </a:rPr>
              <a:t>Paliwal</a:t>
            </a:r>
            <a:r>
              <a:rPr lang="en-US" sz="2200" b="1" dirty="0">
                <a:solidFill>
                  <a:srgbClr val="002060"/>
                </a:solidFill>
                <a:latin typeface="Cambria" panose="02040503050406030204" pitchFamily="18" charset="0"/>
                <a:ea typeface="Cambria" panose="02040503050406030204" pitchFamily="18" charset="0"/>
                <a:cs typeface="+mn-cs"/>
              </a:rPr>
              <a:t> of IEYC I </a:t>
            </a:r>
            <a:r>
              <a:rPr lang="en-US" sz="2200" b="1" dirty="0" smtClean="0">
                <a:solidFill>
                  <a:srgbClr val="002060"/>
                </a:solidFill>
                <a:latin typeface="Cambria" panose="02040503050406030204" pitchFamily="18" charset="0"/>
                <a:ea typeface="Cambria" panose="02040503050406030204" pitchFamily="18" charset="0"/>
                <a:cs typeface="+mn-cs"/>
              </a:rPr>
              <a:t>- Third position in </a:t>
            </a:r>
            <a:r>
              <a:rPr lang="en-US" sz="2200" b="1" dirty="0">
                <a:solidFill>
                  <a:srgbClr val="002060"/>
                </a:solidFill>
                <a:latin typeface="Cambria" panose="02040503050406030204" pitchFamily="18" charset="0"/>
                <a:ea typeface="Cambria" panose="02040503050406030204" pitchFamily="18" charset="0"/>
                <a:cs typeface="+mn-cs"/>
              </a:rPr>
              <a:t>the Science and Technology Day Inter-School Slogan narration Competition organized by </a:t>
            </a:r>
            <a:r>
              <a:rPr lang="en-US" sz="2200" b="1" dirty="0" smtClean="0">
                <a:solidFill>
                  <a:srgbClr val="002060"/>
                </a:solidFill>
                <a:latin typeface="Cambria" panose="02040503050406030204" pitchFamily="18" charset="0"/>
                <a:ea typeface="Cambria" panose="02040503050406030204" pitchFamily="18" charset="0"/>
                <a:cs typeface="+mn-cs"/>
              </a:rPr>
              <a:t/>
            </a:r>
            <a:br>
              <a:rPr lang="en-US" sz="2200" b="1" dirty="0" smtClean="0">
                <a:solidFill>
                  <a:srgbClr val="002060"/>
                </a:solidFill>
                <a:latin typeface="Cambria" panose="02040503050406030204" pitchFamily="18" charset="0"/>
                <a:ea typeface="Cambria" panose="02040503050406030204" pitchFamily="18" charset="0"/>
                <a:cs typeface="+mn-cs"/>
              </a:rPr>
            </a:br>
            <a:r>
              <a:rPr lang="en-US" sz="2200" b="1" dirty="0" smtClean="0">
                <a:solidFill>
                  <a:srgbClr val="002060"/>
                </a:solidFill>
                <a:latin typeface="Cambria" panose="02040503050406030204" pitchFamily="18" charset="0"/>
                <a:ea typeface="Cambria" panose="02040503050406030204" pitchFamily="18" charset="0"/>
                <a:cs typeface="+mn-cs"/>
              </a:rPr>
              <a:t>Seven </a:t>
            </a:r>
            <a:r>
              <a:rPr lang="en-US" sz="2200" b="1" dirty="0">
                <a:solidFill>
                  <a:srgbClr val="002060"/>
                </a:solidFill>
                <a:latin typeface="Cambria" panose="02040503050406030204" pitchFamily="18" charset="0"/>
                <a:ea typeface="Cambria" panose="02040503050406030204" pitchFamily="18" charset="0"/>
                <a:cs typeface="+mn-cs"/>
              </a:rPr>
              <a:t>Isles International School. </a:t>
            </a:r>
            <a:br>
              <a:rPr lang="en-US" sz="2200" b="1" dirty="0">
                <a:solidFill>
                  <a:srgbClr val="002060"/>
                </a:solidFill>
                <a:latin typeface="Cambria" panose="02040503050406030204" pitchFamily="18" charset="0"/>
                <a:ea typeface="Cambria" panose="02040503050406030204" pitchFamily="18" charset="0"/>
                <a:cs typeface="+mn-cs"/>
              </a:rPr>
            </a:br>
            <a:r>
              <a:rPr lang="en-US" sz="2200" b="1" dirty="0">
                <a:solidFill>
                  <a:srgbClr val="002060"/>
                </a:solidFill>
                <a:latin typeface="Cambria" panose="02040503050406030204" pitchFamily="18" charset="0"/>
                <a:ea typeface="Cambria" panose="02040503050406030204" pitchFamily="18" charset="0"/>
                <a:cs typeface="+mn-cs"/>
              </a:rPr>
              <a:t/>
            </a:r>
            <a:br>
              <a:rPr lang="en-US" sz="2200" b="1" dirty="0">
                <a:solidFill>
                  <a:srgbClr val="002060"/>
                </a:solidFill>
                <a:latin typeface="Cambria" panose="02040503050406030204" pitchFamily="18" charset="0"/>
                <a:ea typeface="Cambria" panose="02040503050406030204" pitchFamily="18" charset="0"/>
                <a:cs typeface="+mn-cs"/>
              </a:rPr>
            </a:br>
            <a:endParaRPr lang="en-IN" sz="2200" b="1" dirty="0">
              <a:solidFill>
                <a:srgbClr val="002060"/>
              </a:solidFill>
              <a:latin typeface="Cambria" panose="02040503050406030204" pitchFamily="18" charset="0"/>
              <a:ea typeface="Cambria" panose="02040503050406030204" pitchFamily="18" charset="0"/>
              <a:cs typeface="+mn-cs"/>
            </a:endParaRPr>
          </a:p>
        </p:txBody>
      </p:sp>
      <p:pic>
        <p:nvPicPr>
          <p:cNvPr id="1026" name="Picture 2" descr="https://lh4.googleusercontent.com/jFrR0mRsdtN7N0tT-Bjw5xuMoEqbCoyH8QrKpKWDyLjW4ldBs5WKt8evnXXwapL1ojXEeu60roSaP-wCO7CmwUaKYJgUW1HA_qnMZPYKRM1-lsOL5BMaUh_bjHNQeu3_lZkP0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021" y="2121470"/>
            <a:ext cx="2683600" cy="45465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867" y="124869"/>
            <a:ext cx="2152702" cy="789531"/>
          </a:xfrm>
          <a:prstGeom prst="rect">
            <a:avLst/>
          </a:prstGeom>
        </p:spPr>
      </p:pic>
      <p:pic>
        <p:nvPicPr>
          <p:cNvPr id="6" name="Picture 5"/>
          <p:cNvPicPr>
            <a:picLocks noChangeAspect="1"/>
          </p:cNvPicPr>
          <p:nvPr/>
        </p:nvPicPr>
        <p:blipFill>
          <a:blip r:embed="rId4"/>
          <a:stretch>
            <a:fillRect/>
          </a:stretch>
        </p:blipFill>
        <p:spPr>
          <a:xfrm>
            <a:off x="4314423" y="135490"/>
            <a:ext cx="857177" cy="8484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5920" y="124869"/>
            <a:ext cx="1006117" cy="908797"/>
          </a:xfrm>
          <a:prstGeom prst="rect">
            <a:avLst/>
          </a:prstGeom>
        </p:spPr>
      </p:pic>
      <p:cxnSp>
        <p:nvCxnSpPr>
          <p:cNvPr id="8" name="Straight Connector 7"/>
          <p:cNvCxnSpPr/>
          <p:nvPr/>
        </p:nvCxnSpPr>
        <p:spPr>
          <a:xfrm>
            <a:off x="5359583" y="106730"/>
            <a:ext cx="18354" cy="89509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3088" y="143124"/>
            <a:ext cx="830761" cy="757705"/>
          </a:xfrm>
          <a:prstGeom prst="rect">
            <a:avLst/>
          </a:prstGeom>
        </p:spPr>
      </p:pic>
      <p:pic>
        <p:nvPicPr>
          <p:cNvPr id="10" name="Picture 9"/>
          <p:cNvPicPr>
            <a:picLocks noChangeAspect="1"/>
          </p:cNvPicPr>
          <p:nvPr/>
        </p:nvPicPr>
        <p:blipFill>
          <a:blip r:embed="rId7"/>
          <a:stretch>
            <a:fillRect/>
          </a:stretch>
        </p:blipFill>
        <p:spPr>
          <a:xfrm>
            <a:off x="10085055" y="55892"/>
            <a:ext cx="798207" cy="996765"/>
          </a:xfrm>
          <a:prstGeom prst="rect">
            <a:avLst/>
          </a:prstGeom>
        </p:spPr>
      </p:pic>
    </p:spTree>
    <p:extLst>
      <p:ext uri="{BB962C8B-B14F-4D97-AF65-F5344CB8AC3E}">
        <p14:creationId xmlns:p14="http://schemas.microsoft.com/office/powerpoint/2010/main" val="1567863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3793" y="682580"/>
            <a:ext cx="10792494" cy="765220"/>
          </a:xfrm>
        </p:spPr>
        <p:txBody>
          <a:bodyPr>
            <a:noAutofit/>
          </a:bodyPr>
          <a:lstStyle/>
          <a:p>
            <a:pPr algn="ctr">
              <a:defRPr/>
            </a:pPr>
            <a:r>
              <a:rPr lang="en-US" sz="2400" b="1" dirty="0" smtClean="0">
                <a:solidFill>
                  <a:srgbClr val="002060"/>
                </a:solidFill>
                <a:latin typeface="Cambria" panose="02040503050406030204" pitchFamily="18" charset="0"/>
                <a:ea typeface="Cambria" panose="02040503050406030204" pitchFamily="18" charset="0"/>
                <a:cs typeface="+mn-cs"/>
              </a:rPr>
              <a:t/>
            </a:r>
            <a:br>
              <a:rPr lang="en-US" sz="2400" b="1" dirty="0" smtClean="0">
                <a:solidFill>
                  <a:srgbClr val="002060"/>
                </a:solidFill>
                <a:latin typeface="Cambria" panose="02040503050406030204" pitchFamily="18" charset="0"/>
                <a:ea typeface="Cambria" panose="02040503050406030204" pitchFamily="18" charset="0"/>
                <a:cs typeface="+mn-cs"/>
              </a:rPr>
            </a:br>
            <a:r>
              <a:rPr lang="en-US" sz="2400" b="1" dirty="0" smtClean="0">
                <a:solidFill>
                  <a:srgbClr val="002060"/>
                </a:solidFill>
                <a:latin typeface="Cambria" panose="02040503050406030204" pitchFamily="18" charset="0"/>
                <a:ea typeface="Cambria" panose="02040503050406030204" pitchFamily="18" charset="0"/>
                <a:cs typeface="+mn-cs"/>
              </a:rPr>
              <a:t/>
            </a:r>
            <a:br>
              <a:rPr lang="en-US" sz="2400" b="1" dirty="0" smtClean="0">
                <a:solidFill>
                  <a:srgbClr val="002060"/>
                </a:solidFill>
                <a:latin typeface="Cambria" panose="02040503050406030204" pitchFamily="18" charset="0"/>
                <a:ea typeface="Cambria" panose="02040503050406030204" pitchFamily="18" charset="0"/>
                <a:cs typeface="+mn-cs"/>
              </a:rPr>
            </a:br>
            <a:r>
              <a:rPr lang="en-US" sz="2400" b="1" dirty="0" err="1" smtClean="0">
                <a:solidFill>
                  <a:srgbClr val="002060"/>
                </a:solidFill>
                <a:latin typeface="Cambria" panose="02040503050406030204" pitchFamily="18" charset="0"/>
                <a:ea typeface="Cambria" panose="02040503050406030204" pitchFamily="18" charset="0"/>
                <a:cs typeface="+mn-cs"/>
              </a:rPr>
              <a:t>Priyam</a:t>
            </a:r>
            <a:r>
              <a:rPr lang="en-US" sz="2400" b="1" dirty="0" smtClean="0">
                <a:solidFill>
                  <a:srgbClr val="002060"/>
                </a:solidFill>
                <a:latin typeface="Cambria" panose="02040503050406030204" pitchFamily="18" charset="0"/>
                <a:ea typeface="Cambria" panose="02040503050406030204" pitchFamily="18" charset="0"/>
                <a:cs typeface="+mn-cs"/>
              </a:rPr>
              <a:t> </a:t>
            </a:r>
            <a:r>
              <a:rPr lang="en-US" sz="2400" b="1" dirty="0" err="1">
                <a:solidFill>
                  <a:srgbClr val="002060"/>
                </a:solidFill>
                <a:latin typeface="Cambria" panose="02040503050406030204" pitchFamily="18" charset="0"/>
                <a:ea typeface="Cambria" panose="02040503050406030204" pitchFamily="18" charset="0"/>
                <a:cs typeface="+mn-cs"/>
              </a:rPr>
              <a:t>Chheda</a:t>
            </a:r>
            <a:r>
              <a:rPr lang="en-US" sz="2400" b="1" dirty="0">
                <a:solidFill>
                  <a:srgbClr val="002060"/>
                </a:solidFill>
                <a:latin typeface="Cambria" panose="02040503050406030204" pitchFamily="18" charset="0"/>
                <a:ea typeface="Cambria" panose="02040503050406030204" pitchFamily="18" charset="0"/>
                <a:cs typeface="+mn-cs"/>
              </a:rPr>
              <a:t>, of CP </a:t>
            </a:r>
            <a:r>
              <a:rPr lang="en-US" sz="2400" b="1" dirty="0" smtClean="0">
                <a:solidFill>
                  <a:srgbClr val="002060"/>
                </a:solidFill>
                <a:latin typeface="Cambria" panose="02040503050406030204" pitchFamily="18" charset="0"/>
                <a:ea typeface="Cambria" panose="02040503050406030204" pitchFamily="18" charset="0"/>
                <a:cs typeface="+mn-cs"/>
              </a:rPr>
              <a:t>III -First position </a:t>
            </a:r>
            <a:r>
              <a:rPr lang="en-US" sz="2400" b="1" dirty="0">
                <a:solidFill>
                  <a:srgbClr val="002060"/>
                </a:solidFill>
                <a:latin typeface="Cambria" panose="02040503050406030204" pitchFamily="18" charset="0"/>
                <a:ea typeface="Cambria" panose="02040503050406030204" pitchFamily="18" charset="0"/>
                <a:cs typeface="+mn-cs"/>
              </a:rPr>
              <a:t>in the MISA Inter school skating </a:t>
            </a:r>
            <a:r>
              <a:rPr lang="en-US" sz="2400" b="1" dirty="0" smtClean="0">
                <a:solidFill>
                  <a:srgbClr val="002060"/>
                </a:solidFill>
                <a:latin typeface="Cambria" panose="02040503050406030204" pitchFamily="18" charset="0"/>
                <a:ea typeface="Cambria" panose="02040503050406030204" pitchFamily="18" charset="0"/>
                <a:cs typeface="+mn-cs"/>
              </a:rPr>
              <a:t>competition 2019.</a:t>
            </a:r>
            <a:r>
              <a:rPr lang="en-US" sz="2400" b="1" dirty="0">
                <a:solidFill>
                  <a:srgbClr val="002060"/>
                </a:solidFill>
                <a:latin typeface="Cambria" panose="02040503050406030204" pitchFamily="18" charset="0"/>
                <a:ea typeface="Cambria" panose="02040503050406030204" pitchFamily="18" charset="0"/>
                <a:cs typeface="+mn-cs"/>
              </a:rPr>
              <a:t/>
            </a:r>
            <a:br>
              <a:rPr lang="en-US" sz="2400" b="1" dirty="0">
                <a:solidFill>
                  <a:srgbClr val="002060"/>
                </a:solidFill>
                <a:latin typeface="Cambria" panose="02040503050406030204" pitchFamily="18" charset="0"/>
                <a:ea typeface="Cambria" panose="02040503050406030204" pitchFamily="18" charset="0"/>
                <a:cs typeface="+mn-cs"/>
              </a:rPr>
            </a:br>
            <a:endParaRPr lang="en-US" sz="2400" b="1" dirty="0">
              <a:solidFill>
                <a:srgbClr val="002060"/>
              </a:solidFill>
              <a:latin typeface="Cambria" panose="02040503050406030204" pitchFamily="18" charset="0"/>
              <a:ea typeface="Cambria" panose="02040503050406030204" pitchFamily="18" charset="0"/>
              <a:cs typeface="+mn-cs"/>
            </a:endParaRP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t="19896" b="46507"/>
          <a:stretch>
            <a:fillRect/>
          </a:stretch>
        </p:blipFill>
        <p:spPr bwMode="auto">
          <a:xfrm>
            <a:off x="2018764" y="2277845"/>
            <a:ext cx="7060843" cy="439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44" y="282017"/>
            <a:ext cx="2184318" cy="801126"/>
          </a:xfrm>
          <a:prstGeom prst="rect">
            <a:avLst/>
          </a:prstGeom>
        </p:spPr>
      </p:pic>
      <p:pic>
        <p:nvPicPr>
          <p:cNvPr id="5" name="Picture 4"/>
          <p:cNvPicPr>
            <a:picLocks noChangeAspect="1"/>
          </p:cNvPicPr>
          <p:nvPr/>
        </p:nvPicPr>
        <p:blipFill>
          <a:blip r:embed="rId4"/>
          <a:stretch>
            <a:fillRect/>
          </a:stretch>
        </p:blipFill>
        <p:spPr>
          <a:xfrm>
            <a:off x="4319707" y="282017"/>
            <a:ext cx="890483" cy="91233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763" y="252295"/>
            <a:ext cx="1109977" cy="1002611"/>
          </a:xfrm>
          <a:prstGeom prst="rect">
            <a:avLst/>
          </a:prstGeom>
        </p:spPr>
      </p:pic>
      <p:cxnSp>
        <p:nvCxnSpPr>
          <p:cNvPr id="7" name="Straight Connector 6"/>
          <p:cNvCxnSpPr/>
          <p:nvPr/>
        </p:nvCxnSpPr>
        <p:spPr>
          <a:xfrm>
            <a:off x="5364739" y="252295"/>
            <a:ext cx="5475" cy="922213"/>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9607" y="310699"/>
            <a:ext cx="883057" cy="805403"/>
          </a:xfrm>
          <a:prstGeom prst="rect">
            <a:avLst/>
          </a:prstGeom>
        </p:spPr>
      </p:pic>
      <p:pic>
        <p:nvPicPr>
          <p:cNvPr id="9" name="Picture 8"/>
          <p:cNvPicPr>
            <a:picLocks noChangeAspect="1"/>
          </p:cNvPicPr>
          <p:nvPr/>
        </p:nvPicPr>
        <p:blipFill>
          <a:blip r:embed="rId7"/>
          <a:stretch>
            <a:fillRect/>
          </a:stretch>
        </p:blipFill>
        <p:spPr>
          <a:xfrm>
            <a:off x="10341184" y="360915"/>
            <a:ext cx="870375" cy="1086885"/>
          </a:xfrm>
          <a:prstGeom prst="rect">
            <a:avLst/>
          </a:prstGeom>
        </p:spPr>
      </p:pic>
    </p:spTree>
    <p:extLst>
      <p:ext uri="{BB962C8B-B14F-4D97-AF65-F5344CB8AC3E}">
        <p14:creationId xmlns:p14="http://schemas.microsoft.com/office/powerpoint/2010/main" val="3763200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1"/>
          <p:cNvSpPr>
            <a:spLocks noGrp="1"/>
          </p:cNvSpPr>
          <p:nvPr>
            <p:ph idx="1"/>
          </p:nvPr>
        </p:nvSpPr>
        <p:spPr>
          <a:xfrm>
            <a:off x="1981200" y="44919"/>
            <a:ext cx="8229600" cy="1022999"/>
          </a:xfrm>
        </p:spPr>
        <p:txBody>
          <a:bodyPr>
            <a:normAutofit fontScale="25000" lnSpcReduction="20000"/>
          </a:bodyPr>
          <a:lstStyle/>
          <a:p>
            <a:pPr algn="just"/>
            <a:endParaRPr lang="en-US" dirty="0" smtClean="0">
              <a:latin typeface="Agency FB" panose="020B0503020202020204" pitchFamily="34" charset="0"/>
            </a:endParaRPr>
          </a:p>
          <a:p>
            <a:pPr algn="just"/>
            <a:endParaRPr lang="en-US" dirty="0" smtClean="0">
              <a:latin typeface="Agency FB" panose="020B0503020202020204" pitchFamily="34" charset="0"/>
            </a:endParaRPr>
          </a:p>
          <a:p>
            <a:pPr algn="just"/>
            <a:r>
              <a:rPr lang="en-US" sz="8000" b="1" spc="200" dirty="0" smtClean="0">
                <a:solidFill>
                  <a:srgbClr val="C00000"/>
                </a:solidFill>
                <a:latin typeface="Cambria" pitchFamily="18" charset="0"/>
                <a:ea typeface="Cambria" pitchFamily="18" charset="0"/>
              </a:rPr>
              <a:t>Samvit Mavinkurve from a level has been shortlisted for “Author of the Week” by the editorial team at story mirror for his poem titled ‘The Eternal Truth’.</a:t>
            </a:r>
          </a:p>
          <a:p>
            <a:endParaRPr lang="en-US" sz="5600" dirty="0" smtClean="0"/>
          </a:p>
        </p:txBody>
      </p:sp>
      <p:sp>
        <p:nvSpPr>
          <p:cNvPr id="3" name="Title 2"/>
          <p:cNvSpPr>
            <a:spLocks noGrp="1"/>
          </p:cNvSpPr>
          <p:nvPr>
            <p:ph type="title"/>
          </p:nvPr>
        </p:nvSpPr>
        <p:spPr>
          <a:xfrm>
            <a:off x="1981200" y="274638"/>
            <a:ext cx="8229600" cy="563562"/>
          </a:xfrm>
        </p:spPr>
        <p:txBody>
          <a:bodyPr>
            <a:normAutofit fontScale="90000"/>
          </a:bodyPr>
          <a:lstStyle/>
          <a:p>
            <a:pPr>
              <a:defRPr/>
            </a:pPr>
            <a:r>
              <a:rPr lang="en-US" dirty="0">
                <a:solidFill>
                  <a:srgbClr val="FF33CC"/>
                </a:solidFill>
                <a:latin typeface="Agency FB" panose="020B0503020202020204" pitchFamily="34" charset="0"/>
              </a:rPr>
              <a:t/>
            </a:r>
            <a:br>
              <a:rPr lang="en-US" dirty="0">
                <a:solidFill>
                  <a:srgbClr val="FF33CC"/>
                </a:solidFill>
                <a:latin typeface="Agency FB" panose="020B0503020202020204" pitchFamily="34" charset="0"/>
              </a:rPr>
            </a:br>
            <a:endParaRPr lang="en-US" dirty="0">
              <a:solidFill>
                <a:srgbClr val="FF33CC"/>
              </a:solidFill>
              <a:latin typeface="Agency FB" panose="020B0503020202020204" pitchFamily="34" charset="0"/>
            </a:endParaRPr>
          </a:p>
        </p:txBody>
      </p:sp>
      <p:pic>
        <p:nvPicPr>
          <p:cNvPr id="4" name="Content Placeholder 3"/>
          <p:cNvPicPr>
            <a:picLocks/>
          </p:cNvPicPr>
          <p:nvPr/>
        </p:nvPicPr>
        <p:blipFill>
          <a:blip r:embed="rId2"/>
          <a:srcRect r="2499"/>
          <a:stretch>
            <a:fillRect/>
          </a:stretch>
        </p:blipFill>
        <p:spPr>
          <a:xfrm>
            <a:off x="4211783" y="2078182"/>
            <a:ext cx="4038600" cy="4343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073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1"/>
            <a:ext cx="7772400" cy="549275"/>
          </a:xfrm>
        </p:spPr>
        <p:txBody>
          <a:bodyPr/>
          <a:lstStyle/>
          <a:p>
            <a:pPr algn="ctr">
              <a:defRPr/>
            </a:pPr>
            <a:r>
              <a:rPr lang="en-US" sz="1600" dirty="0" err="1">
                <a:solidFill>
                  <a:srgbClr val="FF3399"/>
                </a:solidFill>
              </a:rPr>
              <a:t>Honeyika</a:t>
            </a:r>
            <a:r>
              <a:rPr lang="en-US" sz="1600" dirty="0">
                <a:solidFill>
                  <a:srgbClr val="FF3399"/>
                </a:solidFill>
              </a:rPr>
              <a:t> </a:t>
            </a:r>
            <a:r>
              <a:rPr lang="en-US" sz="1600" dirty="0" err="1">
                <a:solidFill>
                  <a:srgbClr val="FF3399"/>
                </a:solidFill>
              </a:rPr>
              <a:t>Hariani</a:t>
            </a:r>
            <a:r>
              <a:rPr lang="en-US" sz="1600" dirty="0">
                <a:solidFill>
                  <a:srgbClr val="FF3399"/>
                </a:solidFill>
              </a:rPr>
              <a:t> from IGCSE II A ATTENDED  a live interactive session with Nobel Peace Laureate </a:t>
            </a:r>
            <a:r>
              <a:rPr lang="en-US" sz="1600" dirty="0" err="1">
                <a:solidFill>
                  <a:srgbClr val="FF3399"/>
                </a:solidFill>
              </a:rPr>
              <a:t>Mr</a:t>
            </a:r>
            <a:r>
              <a:rPr lang="en-US" sz="1600" dirty="0">
                <a:solidFill>
                  <a:srgbClr val="FF3399"/>
                </a:solidFill>
              </a:rPr>
              <a:t> Kailash Satyarthi.</a:t>
            </a:r>
          </a:p>
        </p:txBody>
      </p:sp>
      <p:pic>
        <p:nvPicPr>
          <p:cNvPr id="358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8244" y="1066800"/>
            <a:ext cx="4551456" cy="5410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5845" name="Picture 5" descr="https://scontent.fbom17-1.fna.fbcdn.net/v/t1.0-9/116273698_4808261935865947_8334082773102305608_n.jpg?_nc_cat=110&amp;_nc_sid=b9115d&amp;_nc_ohc=BLRx8zDaE9EAX-SiZ8D&amp;_nc_ht=scontent.fbom17-1.fna&amp;oh=ca9069e250c0a39f68fde4a66b604966&amp;oe=5F46DA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44" y="1110540"/>
            <a:ext cx="4060371" cy="53338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861512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1"/>
            <a:ext cx="8229600" cy="549275"/>
          </a:xfrm>
        </p:spPr>
        <p:txBody>
          <a:bodyPr>
            <a:normAutofit fontScale="90000"/>
          </a:bodyPr>
          <a:lstStyle/>
          <a:p>
            <a:pPr algn="just">
              <a:defRPr/>
            </a:pPr>
            <a:r>
              <a:rPr lang="en-US" sz="1600" dirty="0">
                <a:solidFill>
                  <a:srgbClr val="FF3399"/>
                </a:solidFill>
              </a:rPr>
              <a:t/>
            </a:r>
            <a:br>
              <a:rPr lang="en-US" sz="1600" dirty="0">
                <a:solidFill>
                  <a:srgbClr val="FF3399"/>
                </a:solidFill>
              </a:rPr>
            </a:br>
            <a:r>
              <a:rPr lang="en-US" sz="1600" dirty="0">
                <a:solidFill>
                  <a:srgbClr val="FF3399"/>
                </a:solidFill>
              </a:rPr>
              <a:t/>
            </a:r>
            <a:br>
              <a:rPr lang="en-US" sz="1600" dirty="0">
                <a:solidFill>
                  <a:srgbClr val="FF3399"/>
                </a:solidFill>
              </a:rPr>
            </a:br>
            <a:r>
              <a:rPr lang="en-US" sz="1600" dirty="0">
                <a:solidFill>
                  <a:srgbClr val="FF3399"/>
                </a:solidFill>
              </a:rPr>
              <a:t/>
            </a:r>
            <a:br>
              <a:rPr lang="en-US" sz="1600" dirty="0">
                <a:solidFill>
                  <a:srgbClr val="FF3399"/>
                </a:solidFill>
              </a:rPr>
            </a:br>
            <a:endParaRPr lang="en-US" dirty="0"/>
          </a:p>
        </p:txBody>
      </p:sp>
      <p:sp>
        <p:nvSpPr>
          <p:cNvPr id="4" name="Title 1"/>
          <p:cNvSpPr txBox="1">
            <a:spLocks/>
          </p:cNvSpPr>
          <p:nvPr/>
        </p:nvSpPr>
        <p:spPr>
          <a:xfrm>
            <a:off x="2133600" y="228600"/>
            <a:ext cx="7772400" cy="762000"/>
          </a:xfrm>
          <a:prstGeom prst="rect">
            <a:avLst/>
          </a:prstGeom>
        </p:spPr>
        <p:txBody>
          <a:bodyPr anchor="ctr"/>
          <a:lst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a:lstStyle>
          <a:p>
            <a:pPr algn="just">
              <a:defRPr/>
            </a:pPr>
            <a:r>
              <a:rPr lang="en-US" sz="1600" dirty="0" err="1">
                <a:solidFill>
                  <a:srgbClr val="FF3399"/>
                </a:solidFill>
              </a:rPr>
              <a:t>advay</a:t>
            </a:r>
            <a:r>
              <a:rPr lang="en-US" sz="1600" dirty="0">
                <a:solidFill>
                  <a:srgbClr val="FF3399"/>
                </a:solidFill>
              </a:rPr>
              <a:t> </a:t>
            </a:r>
            <a:r>
              <a:rPr lang="en-US" sz="1600" dirty="0" err="1">
                <a:solidFill>
                  <a:srgbClr val="FF3399"/>
                </a:solidFill>
              </a:rPr>
              <a:t>tripathi</a:t>
            </a:r>
            <a:r>
              <a:rPr lang="en-US" sz="1600" dirty="0">
                <a:solidFill>
                  <a:srgbClr val="FF3399"/>
                </a:solidFill>
              </a:rPr>
              <a:t> </a:t>
            </a:r>
            <a:r>
              <a:rPr lang="en-US" sz="1600" dirty="0" err="1">
                <a:solidFill>
                  <a:srgbClr val="FF3399"/>
                </a:solidFill>
              </a:rPr>
              <a:t>frOM</a:t>
            </a:r>
            <a:r>
              <a:rPr lang="en-US" sz="1600" dirty="0">
                <a:solidFill>
                  <a:srgbClr val="FF3399"/>
                </a:solidFill>
              </a:rPr>
              <a:t> CHECKPOINT I  secured third place in’ a </a:t>
            </a:r>
            <a:r>
              <a:rPr lang="en-US" sz="1600" dirty="0" err="1">
                <a:solidFill>
                  <a:srgbClr val="FF3399"/>
                </a:solidFill>
              </a:rPr>
              <a:t>vos</a:t>
            </a:r>
            <a:r>
              <a:rPr lang="en-US" sz="1600" dirty="0">
                <a:solidFill>
                  <a:srgbClr val="FF3399"/>
                </a:solidFill>
              </a:rPr>
              <a:t> plumes’ </a:t>
            </a:r>
            <a:r>
              <a:rPr lang="en-US" sz="1600" dirty="0" err="1">
                <a:solidFill>
                  <a:srgbClr val="FF3399"/>
                </a:solidFill>
              </a:rPr>
              <a:t>french</a:t>
            </a:r>
            <a:r>
              <a:rPr lang="en-US" sz="1600" dirty="0">
                <a:solidFill>
                  <a:srgbClr val="FF3399"/>
                </a:solidFill>
              </a:rPr>
              <a:t> creative writing competition conducted by euro school </a:t>
            </a:r>
            <a:r>
              <a:rPr lang="en-US" sz="1600" dirty="0" err="1">
                <a:solidFill>
                  <a:srgbClr val="FF3399"/>
                </a:solidFill>
              </a:rPr>
              <a:t>airoli</a:t>
            </a:r>
            <a:endParaRPr lang="en-US" sz="1600" dirty="0">
              <a:solidFill>
                <a:srgbClr val="FF3399"/>
              </a:solidFill>
            </a:endParaRPr>
          </a:p>
        </p:txBody>
      </p:sp>
      <p:pic>
        <p:nvPicPr>
          <p:cNvPr id="48130" name="Picture 2" descr="https://scontent.fbom19-2.fna.fbcdn.net/v/t1.0-9/109694616_3393192977380378_3853117065600869054_o.jpg?_nc_cat=100&amp;_nc_sid=825194&amp;_nc_ohc=d4T_tSrP-XMAX_7EXBs&amp;_nc_ht=scontent.fbom19-2.fna&amp;oh=75e493c96a0c091e492d27039c0c0b0e&amp;oe=5F44815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289438"/>
            <a:ext cx="6096000" cy="524594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37832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305800" cy="914400"/>
          </a:xfrm>
        </p:spPr>
        <p:txBody>
          <a:bodyPr/>
          <a:lstStyle/>
          <a:p>
            <a:pPr algn="just">
              <a:defRPr/>
            </a:pPr>
            <a:r>
              <a:rPr lang="en-US" sz="1400" dirty="0">
                <a:solidFill>
                  <a:srgbClr val="FF3399"/>
                </a:solidFill>
              </a:rPr>
              <a:t>The young learners of the Cambridge Primary participated in the Global Social Leaders (GSL) Student Competition, UK AND reached the semi-final of the Competition. THE team - The Gender Benders RECEIVED commendation in the category of Junior Standout. </a:t>
            </a:r>
          </a:p>
        </p:txBody>
      </p:sp>
      <p:pic>
        <p:nvPicPr>
          <p:cNvPr id="17411" name="Picture 2" descr="https://scontent.fbom19-1.fna.fbcdn.net/v/t1.0-9/107868977_10157529264592939_6418120126146508511_n.jpg?_nc_cat=107&amp;_nc_sid=825194&amp;_nc_ohc=4bAHIP7REiMAX9VbGsx&amp;_nc_ht=scontent.fbom19-1.fna&amp;oh=248ab201043721244fdcfc36d6628145&amp;oe=5F46925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1"/>
            <a:ext cx="8610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386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94" y="244699"/>
            <a:ext cx="10831133" cy="1066576"/>
          </a:xfrm>
        </p:spPr>
        <p:txBody>
          <a:bodyPr>
            <a:normAutofit fontScale="90000"/>
          </a:bodyPr>
          <a:lstStyle/>
          <a:p>
            <a:pPr algn="ctr" defTabSz="457200" eaLnBrk="0" fontAlgn="base" hangingPunct="0">
              <a:spcAft>
                <a:spcPct val="0"/>
              </a:spcAft>
              <a:defRPr/>
            </a:pPr>
            <a:r>
              <a:rPr lang="en-IN" b="1" cap="none" dirty="0" smtClean="0">
                <a:solidFill>
                  <a:srgbClr val="002060"/>
                </a:solidFill>
                <a:latin typeface="Bahnschrift Light Condensed" pitchFamily="34" charset="0"/>
                <a:ea typeface="+mn-ea"/>
                <a:cs typeface="+mn-cs"/>
              </a:rPr>
              <a:t> </a:t>
            </a:r>
            <a:r>
              <a:rPr lang="en-IN"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Times Education Icon 2020 </a:t>
            </a:r>
            <a:br>
              <a:rPr lang="en-IN"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r>
              <a:rPr lang="en-IN"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Top School – International Curriculum and Top Preschool- K-12</a:t>
            </a:r>
            <a:endParaRPr lang="en-US" sz="2200" b="1"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4" name="Picture 3" descr="Image may contain: 8 people, including Yogita Wamanse, Anamika Sharma, Mildred Lobo and Neetha P Shetty, people standing and indoor"/>
          <p:cNvPicPr/>
          <p:nvPr/>
        </p:nvPicPr>
        <p:blipFill rotWithShape="1">
          <a:blip r:embed="rId2"/>
          <a:srcRect t="15217"/>
          <a:stretch/>
        </p:blipFill>
        <p:spPr bwMode="auto">
          <a:xfrm>
            <a:off x="3148884" y="1901780"/>
            <a:ext cx="5943600" cy="4724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13164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defRPr/>
            </a:pPr>
            <a:r>
              <a:rPr lang="en-US" sz="1600" dirty="0">
                <a:solidFill>
                  <a:srgbClr val="FF00FF"/>
                </a:solidFill>
              </a:rPr>
              <a:t/>
            </a:r>
            <a:br>
              <a:rPr lang="en-US" sz="1600" dirty="0">
                <a:solidFill>
                  <a:srgbClr val="FF00FF"/>
                </a:solidFill>
              </a:rPr>
            </a:br>
            <a:r>
              <a:rPr lang="en-US" sz="1600" dirty="0">
                <a:solidFill>
                  <a:srgbClr val="FF00FF"/>
                </a:solidFill>
              </a:rPr>
              <a:t/>
            </a:r>
            <a:br>
              <a:rPr lang="en-US" sz="1600" dirty="0">
                <a:solidFill>
                  <a:srgbClr val="FF00FF"/>
                </a:solidFill>
              </a:rPr>
            </a:br>
            <a:endParaRPr lang="en-US" sz="1600" dirty="0">
              <a:solidFill>
                <a:srgbClr val="FF00FF"/>
              </a:solidFill>
            </a:endParaRPr>
          </a:p>
        </p:txBody>
      </p:sp>
      <p:sp>
        <p:nvSpPr>
          <p:cNvPr id="12291" name="Content Placeholder 4"/>
          <p:cNvSpPr>
            <a:spLocks noGrp="1"/>
          </p:cNvSpPr>
          <p:nvPr>
            <p:ph idx="1"/>
          </p:nvPr>
        </p:nvSpPr>
        <p:spPr>
          <a:xfrm>
            <a:off x="1251678" y="382385"/>
            <a:ext cx="9918879" cy="1596980"/>
          </a:xfrm>
        </p:spPr>
        <p:txBody>
          <a:bodyPr>
            <a:normAutofit/>
          </a:bodyPr>
          <a:lstStyle/>
          <a:p>
            <a:pPr algn="ctr">
              <a:buFont typeface="Arial" charset="0"/>
              <a:buNone/>
              <a:defRPr/>
            </a:pPr>
            <a:r>
              <a:rPr lang="en-IN" sz="2400" b="1" dirty="0">
                <a:ln w="1905"/>
                <a:solidFill>
                  <a:srgbClr val="FF0000"/>
                </a:solidFill>
                <a:effectLst>
                  <a:innerShdw blurRad="69850" dist="43180" dir="5400000">
                    <a:srgbClr val="000000">
                      <a:alpha val="65000"/>
                    </a:srgbClr>
                  </a:innerShdw>
                </a:effectLst>
                <a:latin typeface="Bell MT" panose="02020503060305020303" pitchFamily="18" charset="0"/>
              </a:rPr>
              <a:t>Ranked 34th in India in the Category of International Schools by Educational World- 14th annual Education World India School Rankings survey 2020. </a:t>
            </a:r>
            <a:endParaRPr lang="en-US" sz="2400" b="1" dirty="0">
              <a:ln w="1905"/>
              <a:solidFill>
                <a:srgbClr val="FF0000"/>
              </a:solidFill>
              <a:effectLst>
                <a:innerShdw blurRad="69850" dist="43180" dir="5400000">
                  <a:srgbClr val="000000">
                    <a:alpha val="65000"/>
                  </a:srgbClr>
                </a:innerShdw>
              </a:effectLst>
              <a:latin typeface="Bell MT" panose="02020503060305020303" pitchFamily="18" charset="0"/>
            </a:endParaRPr>
          </a:p>
          <a:p>
            <a:pPr algn="just">
              <a:buFont typeface="Arial" charset="0"/>
              <a:buNone/>
              <a:defRPr/>
            </a:pPr>
            <a:endParaRPr lang="en-US" sz="3200" dirty="0">
              <a:solidFill>
                <a:srgbClr val="002060"/>
              </a:solidFill>
              <a:latin typeface="Bahnschrift Light Condensed" pitchFamily="34" charset="0"/>
            </a:endParaRPr>
          </a:p>
        </p:txBody>
      </p:sp>
      <p:pic>
        <p:nvPicPr>
          <p:cNvPr id="1229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1008" y="1979364"/>
            <a:ext cx="6059510" cy="4538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22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617" y="0"/>
            <a:ext cx="10178322" cy="1060049"/>
          </a:xfrm>
        </p:spPr>
        <p:txBody>
          <a:bodyPr>
            <a:normAutofit fontScale="90000"/>
          </a:bodyPr>
          <a:lstStyle/>
          <a:p>
            <a:pPr algn="ctr">
              <a:defRPr/>
            </a:pPr>
            <a:r>
              <a:rPr lang="en-IN" sz="27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Principal was conferred  Best District Principal Award 2019-2020 by Science Foundation Olympiad (SOF) for outstanding  results of students  in Olympiad examinations</a:t>
            </a:r>
            <a:r>
              <a:rPr lang="en-US" cap="none" dirty="0">
                <a:solidFill>
                  <a:srgbClr val="002060"/>
                </a:solidFill>
                <a:latin typeface="Bahnschrift Light Condensed" pitchFamily="34" charset="0"/>
                <a:ea typeface="+mn-ea"/>
                <a:cs typeface="+mn-cs"/>
              </a:rPr>
              <a:t/>
            </a:r>
            <a:br>
              <a:rPr lang="en-US" cap="none" dirty="0">
                <a:solidFill>
                  <a:srgbClr val="002060"/>
                </a:solidFill>
                <a:latin typeface="Bahnschrift Light Condensed" pitchFamily="34" charset="0"/>
                <a:ea typeface="+mn-ea"/>
                <a:cs typeface="+mn-cs"/>
              </a:rPr>
            </a:br>
            <a:endParaRPr lang="en-US" cap="none" dirty="0">
              <a:solidFill>
                <a:srgbClr val="002060"/>
              </a:solidFill>
              <a:latin typeface="Bahnschrift Light Condensed" pitchFamily="34" charset="0"/>
              <a:ea typeface="+mn-ea"/>
              <a:cs typeface="+mn-cs"/>
            </a:endParaRPr>
          </a:p>
        </p:txBody>
      </p:sp>
      <p:pic>
        <p:nvPicPr>
          <p:cNvPr id="4" name="Content Placeholder 3" descr="C:\Users\shruthash\Downloads\IMG-20210118-WA0032.jpg"/>
          <p:cNvPicPr>
            <a:picLocks noGrp="1"/>
          </p:cNvPicPr>
          <p:nvPr>
            <p:ph idx="1"/>
          </p:nvPr>
        </p:nvPicPr>
        <p:blipFill rotWithShape="1">
          <a:blip r:embed="rId2"/>
          <a:srcRect r="7071"/>
          <a:stretch/>
        </p:blipFill>
        <p:spPr>
          <a:xfrm>
            <a:off x="3976352" y="1661374"/>
            <a:ext cx="5283558" cy="48553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96984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488" y="145961"/>
            <a:ext cx="10192435" cy="1180563"/>
          </a:xfrm>
        </p:spPr>
        <p:txBody>
          <a:bodyPr>
            <a:noAutofit/>
          </a:bodyPr>
          <a:lstStyle/>
          <a:p>
            <a:pPr algn="ctr">
              <a:defRPr/>
            </a:pPr>
            <a:r>
              <a:rPr lang="en-IN" sz="2800" b="1" cap="none" dirty="0" smtClean="0">
                <a:solidFill>
                  <a:srgbClr val="002060"/>
                </a:solidFill>
                <a:latin typeface="Cambria" panose="02040503050406030204" pitchFamily="18" charset="0"/>
                <a:ea typeface="Cambria" panose="02040503050406030204" pitchFamily="18" charset="0"/>
                <a:cs typeface="+mn-cs"/>
              </a:rPr>
              <a:t/>
            </a:r>
            <a:br>
              <a:rPr lang="en-IN" sz="2800" b="1" cap="none" dirty="0" smtClean="0">
                <a:solidFill>
                  <a:srgbClr val="002060"/>
                </a:solidFill>
                <a:latin typeface="Cambria" panose="02040503050406030204" pitchFamily="18" charset="0"/>
                <a:ea typeface="Cambria" panose="02040503050406030204" pitchFamily="18" charset="0"/>
                <a:cs typeface="+mn-cs"/>
              </a:rPr>
            </a:br>
            <a:r>
              <a:rPr lang="en-IN" sz="2800" b="1" cap="none" dirty="0" smtClean="0">
                <a:solidFill>
                  <a:srgbClr val="002060"/>
                </a:solidFill>
                <a:latin typeface="Cambria" panose="02040503050406030204" pitchFamily="18" charset="0"/>
                <a:ea typeface="Cambria" panose="02040503050406030204" pitchFamily="18" charset="0"/>
                <a:cs typeface="+mn-cs"/>
              </a:rPr>
              <a:t/>
            </a:r>
            <a:br>
              <a:rPr lang="en-IN" sz="2800" b="1" cap="none" dirty="0" smtClean="0">
                <a:solidFill>
                  <a:srgbClr val="002060"/>
                </a:solidFill>
                <a:latin typeface="Cambria" panose="02040503050406030204" pitchFamily="18" charset="0"/>
                <a:ea typeface="Cambria" panose="02040503050406030204" pitchFamily="18" charset="0"/>
                <a:cs typeface="+mn-cs"/>
              </a:rPr>
            </a:br>
            <a:r>
              <a:rPr lang="en-IN" sz="2800" b="1" cap="none" dirty="0" smtClean="0">
                <a:solidFill>
                  <a:srgbClr val="002060"/>
                </a:solidFill>
                <a:latin typeface="Cambria" panose="02040503050406030204" pitchFamily="18" charset="0"/>
                <a:ea typeface="Cambria" panose="02040503050406030204" pitchFamily="18" charset="0"/>
                <a:cs typeface="+mn-cs"/>
              </a:rPr>
              <a:t/>
            </a:r>
            <a:br>
              <a:rPr lang="en-IN" sz="2800" b="1" cap="none" dirty="0" smtClean="0">
                <a:solidFill>
                  <a:srgbClr val="002060"/>
                </a:solidFill>
                <a:latin typeface="Cambria" panose="02040503050406030204" pitchFamily="18" charset="0"/>
                <a:ea typeface="Cambria" panose="02040503050406030204" pitchFamily="18" charset="0"/>
                <a:cs typeface="+mn-cs"/>
              </a:rPr>
            </a:br>
            <a:r>
              <a:rPr lang="en-IN" sz="2400" b="1" dirty="0">
                <a:solidFill>
                  <a:srgbClr val="002060"/>
                </a:solidFill>
                <a:latin typeface="Cambria" panose="02040503050406030204" pitchFamily="18" charset="0"/>
                <a:ea typeface="Cambria" panose="02040503050406030204" pitchFamily="18" charset="0"/>
                <a:cs typeface="Arial" panose="020B0604020202020204" pitchFamily="34" charset="0"/>
              </a:rPr>
              <a:t>Principal </a:t>
            </a:r>
            <a:r>
              <a:rPr lang="en-IN"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Ms.</a:t>
            </a:r>
            <a:r>
              <a:rPr lang="en-IN" sz="2400" b="1" dirty="0">
                <a:solidFill>
                  <a:srgbClr val="002060"/>
                </a:solidFill>
                <a:latin typeface="Cambria" panose="02040503050406030204" pitchFamily="18" charset="0"/>
                <a:ea typeface="Cambria" panose="02040503050406030204" pitchFamily="18" charset="0"/>
                <a:cs typeface="Arial" panose="020B0604020202020204" pitchFamily="34" charset="0"/>
              </a:rPr>
              <a:t> Mildred Lobo  was conferred  Best District Principal Award 2019-2020 by Science Foundation Olympiad (SOF)</a:t>
            </a:r>
            <a: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
            </a:r>
            <a:br>
              <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br>
            <a:endParaRPr 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4" name="Content Placeholder 3" descr="C:\Users\shruthash\Downloads\IMG-20210118-WA0032.jpg"/>
          <p:cNvPicPr>
            <a:picLocks noGrp="1"/>
          </p:cNvPicPr>
          <p:nvPr>
            <p:ph idx="1"/>
          </p:nvPr>
        </p:nvPicPr>
        <p:blipFill rotWithShape="1">
          <a:blip r:embed="rId2"/>
          <a:srcRect r="7071"/>
          <a:stretch/>
        </p:blipFill>
        <p:spPr>
          <a:xfrm>
            <a:off x="4133838" y="2561822"/>
            <a:ext cx="4005610" cy="4148072"/>
          </a:xfrm>
          <a:ln w="38100" cap="sq">
            <a:solidFill>
              <a:srgbClr val="000000"/>
            </a:solidFill>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20" y="123157"/>
            <a:ext cx="2215847" cy="10649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7802" y="268700"/>
            <a:ext cx="993253" cy="1018903"/>
          </a:xfrm>
          <a:prstGeom prst="rect">
            <a:avLst/>
          </a:prstGeom>
        </p:spPr>
      </p:pic>
      <p:cxnSp>
        <p:nvCxnSpPr>
          <p:cNvPr id="7" name="Straight Connector 6"/>
          <p:cNvCxnSpPr/>
          <p:nvPr/>
        </p:nvCxnSpPr>
        <p:spPr>
          <a:xfrm flipH="1">
            <a:off x="5543973" y="284372"/>
            <a:ext cx="7404" cy="903736"/>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207" y="206977"/>
            <a:ext cx="1163550" cy="11423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6097" y="181219"/>
            <a:ext cx="1032677" cy="1032677"/>
          </a:xfrm>
          <a:prstGeom prst="rect">
            <a:avLst/>
          </a:prstGeom>
        </p:spPr>
      </p:pic>
      <p:pic>
        <p:nvPicPr>
          <p:cNvPr id="10" name="Picture 9"/>
          <p:cNvPicPr>
            <a:picLocks noChangeAspect="1"/>
          </p:cNvPicPr>
          <p:nvPr/>
        </p:nvPicPr>
        <p:blipFill>
          <a:blip r:embed="rId7"/>
          <a:stretch>
            <a:fillRect/>
          </a:stretch>
        </p:blipFill>
        <p:spPr>
          <a:xfrm>
            <a:off x="10727016" y="68044"/>
            <a:ext cx="1016757" cy="1269681"/>
          </a:xfrm>
          <a:prstGeom prst="rect">
            <a:avLst/>
          </a:prstGeom>
        </p:spPr>
      </p:pic>
    </p:spTree>
    <p:extLst>
      <p:ext uri="{BB962C8B-B14F-4D97-AF65-F5344CB8AC3E}">
        <p14:creationId xmlns:p14="http://schemas.microsoft.com/office/powerpoint/2010/main" val="1141655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6426" y="154547"/>
            <a:ext cx="9070616" cy="1295400"/>
          </a:xfrm>
        </p:spPr>
        <p:txBody>
          <a:bodyPr>
            <a:noAutofit/>
          </a:bodyPr>
          <a:lstStyle/>
          <a:p>
            <a:pPr algn="ctr">
              <a:defRPr/>
            </a:pPr>
            <a:r>
              <a:rPr lang="en-US" sz="2000" b="1" cap="none" dirty="0" err="1">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Rachit</a:t>
            </a:r>
            <a:r>
              <a:rPr lang="en-US" sz="20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 Mehta of IGCSE has secured Cambridge 'Top in the World' Award for securing 100/100 in Mathematics at the IGCSE March 2019 examination. He was felicitated at Cambridge Learner’s Award Ceremony on 1st February 2020.</a:t>
            </a:r>
            <a:br>
              <a:rPr lang="en-US" sz="20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endParaRPr lang="en-US" sz="20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552575"/>
            <a:ext cx="4191000" cy="502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l="4166" t="9064" r="3612" b="5208"/>
          <a:stretch>
            <a:fillRect/>
          </a:stretch>
        </p:blipFill>
        <p:spPr bwMode="auto">
          <a:xfrm>
            <a:off x="6411734" y="1552575"/>
            <a:ext cx="4057422" cy="5029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265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defTabSz="457200" eaLnBrk="0" fontAlgn="base" hangingPunct="0">
              <a:spcAft>
                <a:spcPct val="0"/>
              </a:spcAft>
              <a:defRPr/>
            </a:pPr>
            <a:r>
              <a:rPr lang="en-IN" sz="24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Gayatri Samudra - Checkpoint II </a:t>
            </a:r>
            <a:br>
              <a:rPr lang="en-IN" sz="24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br>
            <a:r>
              <a:rPr lang="en-IN" sz="2400" b="1" cap="none" dirty="0" smtClean="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rPr>
              <a:t>Her Poem ‘The Firefly’ Published In Innsaei-international Journal Of Creative Literature For Peace And Humanity . </a:t>
            </a:r>
            <a:endParaRPr lang="en-US" sz="2400" b="1" cap="none" dirty="0">
              <a:ln w="1905"/>
              <a:solidFill>
                <a:srgbClr val="FF0000"/>
              </a:solidFill>
              <a:effectLst>
                <a:innerShdw blurRad="69850" dist="43180" dir="5400000">
                  <a:srgbClr val="000000">
                    <a:alpha val="65000"/>
                  </a:srgbClr>
                </a:innerShdw>
              </a:effectLst>
              <a:latin typeface="Bell MT" panose="02020503060305020303" pitchFamily="18" charset="0"/>
              <a:ea typeface="+mn-ea"/>
              <a:cs typeface="+mn-cs"/>
            </a:endParaRPr>
          </a:p>
        </p:txBody>
      </p:sp>
      <p:pic>
        <p:nvPicPr>
          <p:cNvPr id="6" name="Picture 5" descr="Image may contain: 1 person, standing, text that says 'at just few Gayatri Samudra (India) Gayatri is twelve-year-old girl studying S.M.Shetty International School and Junior College. Singing, drawing, swimming dancing Kathak and has cleared her Level Exam. Gayatri an vid reader having started reading early age and finished reading many series and novels. She good studies having scored perfect 6/6 her CAIE Cambridge Board Examination 2018. She enjoys playing sports andi lover. Some poems and drawings have been published her hobbies. She learns also the school magazine. her'"/>
          <p:cNvPicPr/>
          <p:nvPr/>
        </p:nvPicPr>
        <p:blipFill>
          <a:blip r:embed="rId2"/>
          <a:srcRect/>
          <a:stretch>
            <a:fillRect/>
          </a:stretch>
        </p:blipFill>
        <p:spPr bwMode="auto">
          <a:xfrm>
            <a:off x="3581004" y="2097424"/>
            <a:ext cx="4953000" cy="451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1241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422</TotalTime>
  <Words>462</Words>
  <Application>Microsoft Office PowerPoint</Application>
  <PresentationFormat>Widescreen</PresentationFormat>
  <Paragraphs>67</Paragraphs>
  <Slides>35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Agency FB</vt:lpstr>
      <vt:lpstr>Arial</vt:lpstr>
      <vt:lpstr>Bahnschrift Light Condensed</vt:lpstr>
      <vt:lpstr>Bell MT</vt:lpstr>
      <vt:lpstr>Britannic Bold</vt:lpstr>
      <vt:lpstr>Calibri</vt:lpstr>
      <vt:lpstr>Cambria</vt:lpstr>
      <vt:lpstr>Gill Sans MT</vt:lpstr>
      <vt:lpstr>Impact</vt:lpstr>
      <vt:lpstr>Times New Roman</vt:lpstr>
      <vt:lpstr>Badge</vt:lpstr>
      <vt:lpstr>ACHIEVEMENTS </vt:lpstr>
      <vt:lpstr> </vt:lpstr>
      <vt:lpstr> </vt:lpstr>
      <vt:lpstr> Times Education Icon 2020  Top School – International Curriculum and Top Preschool- K-12</vt:lpstr>
      <vt:lpstr>  </vt:lpstr>
      <vt:lpstr>Principal was conferred  Best District Principal Award 2019-2020 by Science Foundation Olympiad (SOF) for outstanding  results of students  in Olympiad examinations </vt:lpstr>
      <vt:lpstr>   Principal Ms. Mildred Lobo  was conferred  Best District Principal Award 2019-2020 by Science Foundation Olympiad (SOF) </vt:lpstr>
      <vt:lpstr>Rachit Mehta of IGCSE has secured Cambridge 'Top in the World' Award for securing 100/100 in Mathematics at the IGCSE March 2019 examination. He was felicitated at Cambridge Learner’s Award Ceremony on 1st February 2020. </vt:lpstr>
      <vt:lpstr>Gayatri Samudra - Checkpoint II  Her Poem ‘The Firefly’ Published In Innsaei-international Journal Of Creative Literature For Peace And Humanity . </vt:lpstr>
      <vt:lpstr>Gayatri Samudra - Checkpoint II   Her poem ‘The Firefly’ has been published in INNSAEI-International Journal of Creative Literature for Peace and Humanity . </vt:lpstr>
      <vt:lpstr>PowerPoint Presentation</vt:lpstr>
      <vt:lpstr>Ananya Harish - CP IV   9th Rank At International Level In Logiqids Mental Aptitude Olympiad</vt:lpstr>
      <vt:lpstr>Melanie Rodrigues from Checkpoint II has been awarded the Certificate of Achievement for being one of the finalists shortlisted for the Hindustan Times Scholarship Programme 2019. </vt:lpstr>
      <vt:lpstr>Ms Ifrah Choudhary,  received the Cambridge Outstanding Learner Award in the category High Achievement for History at AS level in the Cambridge November 2019 series. </vt:lpstr>
      <vt:lpstr>   Ms. Kiranmayee Lade of Checkpoint II participated in a Focus Group Workshop                        (Young Women in STEM Mentoring Program) in collaboration with  Harvard Graduate Women in Science &amp; Engineering (HGWISE). </vt:lpstr>
      <vt:lpstr>Priyam Chheda, of CP 3 bagged the first prize in the MISA Inter school skating competition. </vt:lpstr>
      <vt:lpstr>INTERNATIONAL ENGLISH OLYMPIAD RANKS</vt:lpstr>
      <vt:lpstr>    LOGIQIDS MENTAL APTITUDE OLYMPIAD 2020-2021</vt:lpstr>
      <vt:lpstr>INTERNATIONAL ENGLISH OLYMPIAD RANKS</vt:lpstr>
      <vt:lpstr>Sagarika Gupta from CHECKPOINT I C  bagged Third prize  in National Science Day Quiz 2021. THIS COMPETITION WAS ORGANIZED BY NEHRU SCIENCE CENTRE IN ASSOCIATION WITH  MINISTRY OF CULTURE , GOVERNMENT OF INDIA     </vt:lpstr>
      <vt:lpstr> Students of Cambridge Primary Grade IV bagged the prize for Best Overall Presentation at MISA SYNERGY 2020-21, an Interschool Science Educational event for Cambridge Schools. </vt:lpstr>
      <vt:lpstr>  Our School has won the Fai-to (International Competition) against  Airds High School, Australia  in Mangahigh Mathematics COMPETITION </vt:lpstr>
      <vt:lpstr> students from IEYC III participated and emerged as winners in VITA Athletics- Pre- Primary Interschool Competition conducted by Dr. Pillai Global Academy, Borivali, Mumbai.  </vt:lpstr>
      <vt:lpstr> Samvit Manikurve, AS Level secured first position in American Mathematics Competition </vt:lpstr>
      <vt:lpstr> MANGAHIGH MATHEMATICS- ‘DIWALI MATH CHALLENGE 2020’</vt:lpstr>
      <vt:lpstr>YOUNG MUSICIANS COMPETITION &amp; AWARDS – QUARANTUNES BY MISA, 2020</vt:lpstr>
      <vt:lpstr>    Master Mind Championship (2019-2020)</vt:lpstr>
      <vt:lpstr>The School League Football Under 12 team</vt:lpstr>
      <vt:lpstr>Ms. Nishi Yajnik, from A Levels, winner of the Instagram Weekly Contest held by @delhipoetryslam on the theme 'Indianess'</vt:lpstr>
      <vt:lpstr>    Yagna Siddharth Paliwal of IEYC I - Third position in the Science and Technology Day Inter-School Slogan narration Competition organized by  Seven Isles International School.   </vt:lpstr>
      <vt:lpstr>  Priyam Chheda, of CP III -First position in the MISA Inter school skating competition 2019. </vt:lpstr>
      <vt:lpstr> </vt:lpstr>
      <vt:lpstr>Honeyika Hariani from IGCSE II A ATTENDED  a live interactive session with Nobel Peace Laureate Mr Kailash Satyarthi.</vt:lpstr>
      <vt:lpstr>   </vt:lpstr>
      <vt:lpstr>The young learners of the Cambridge Primary participated in the Global Social Leaders (GSL) Student Competition, UK AND reached the semi-final of the Competition. THE team - The Gender Benders RECEIVED commendation in the category of Junior Standout.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ACHIEVEMENTS</dc:title>
  <dc:creator>Admin-Shrutha Shetty</dc:creator>
  <cp:lastModifiedBy>Admin-Shrutha Shetty</cp:lastModifiedBy>
  <cp:revision>21</cp:revision>
  <dcterms:created xsi:type="dcterms:W3CDTF">2021-07-12T09:21:12Z</dcterms:created>
  <dcterms:modified xsi:type="dcterms:W3CDTF">2022-10-06T09:43:59Z</dcterms:modified>
</cp:coreProperties>
</file>