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74"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1" d="100"/>
          <a:sy n="71"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27-Jul-22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27-Jul-22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27-Jul-22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27-Jul-22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27-Jul-22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27-Jul-22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27-Jul-22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27-Jul-22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27-Jul-22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rgbClr val="C00000"/>
                </a:solidFill>
              </a:rPr>
              <a:t>ACHIEVEMENTS</a:t>
            </a:r>
            <a:r>
              <a:rPr lang="en-IN" dirty="0" smtClean="0"/>
              <a:t> </a:t>
            </a:r>
            <a:endParaRPr lang="en-IN" dirty="0"/>
          </a:p>
        </p:txBody>
      </p:sp>
      <p:sp>
        <p:nvSpPr>
          <p:cNvPr id="3" name="Subtitle 2"/>
          <p:cNvSpPr>
            <a:spLocks noGrp="1"/>
          </p:cNvSpPr>
          <p:nvPr>
            <p:ph type="subTitle" idx="1"/>
          </p:nvPr>
        </p:nvSpPr>
        <p:spPr>
          <a:xfrm>
            <a:off x="2099135" y="4137518"/>
            <a:ext cx="8045373" cy="742279"/>
          </a:xfrm>
        </p:spPr>
        <p:txBody>
          <a:bodyPr>
            <a:noAutofit/>
          </a:bodyPr>
          <a:lstStyle/>
          <a:p>
            <a:r>
              <a:rPr lang="en-IN" sz="4800" dirty="0" smtClean="0">
                <a:solidFill>
                  <a:srgbClr val="C00000"/>
                </a:solidFill>
              </a:rPr>
              <a:t>2019-2020</a:t>
            </a:r>
            <a:endParaRPr lang="en-IN" sz="4800" dirty="0">
              <a:solidFill>
                <a:srgbClr val="C00000"/>
              </a:solidFill>
            </a:endParaRPr>
          </a:p>
        </p:txBody>
      </p:sp>
    </p:spTree>
    <p:extLst>
      <p:ext uri="{BB962C8B-B14F-4D97-AF65-F5344CB8AC3E}">
        <p14:creationId xmlns:p14="http://schemas.microsoft.com/office/powerpoint/2010/main" val="14916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427" y="416860"/>
            <a:ext cx="7906197" cy="59296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08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Users\anukthis\Downloads\IMG-20190803-WA0003.jpg"/>
          <p:cNvPicPr>
            <a:picLocks/>
          </p:cNvPicPr>
          <p:nvPr/>
        </p:nvPicPr>
        <p:blipFill rotWithShape="1">
          <a:blip r:embed="rId2" cstate="print">
            <a:extLst>
              <a:ext uri="{28A0092B-C50C-407E-A947-70E740481C1C}">
                <a14:useLocalDpi xmlns:a14="http://schemas.microsoft.com/office/drawing/2010/main" val="0"/>
              </a:ext>
            </a:extLst>
          </a:blip>
          <a:srcRect l="2397" t="30886" r="-2397" b="219"/>
          <a:stretch/>
        </p:blipFill>
        <p:spPr>
          <a:xfrm>
            <a:off x="5943600" y="3429000"/>
            <a:ext cx="4038600" cy="3295650"/>
          </a:xfrm>
          <a:prstGeom prst="rect">
            <a:avLst/>
          </a:prstGeom>
          <a:ln>
            <a:noFill/>
          </a:ln>
          <a:effectLst>
            <a:softEdge rad="112500"/>
          </a:effectLst>
        </p:spPr>
      </p:pic>
      <p:pic>
        <p:nvPicPr>
          <p:cNvPr id="3" name="Content Placeholder 3" descr="C:\Users\anukthis\Downloads\IMG-20190803-WA0008.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a:xfrm>
            <a:off x="6324600" y="152401"/>
            <a:ext cx="3771900" cy="2971799"/>
          </a:xfrm>
          <a:prstGeom prst="rect">
            <a:avLst/>
          </a:prstGeom>
          <a:ln>
            <a:noFill/>
          </a:ln>
          <a:effectLst>
            <a:softEdge rad="112500"/>
          </a:effectLst>
        </p:spPr>
      </p:pic>
      <p:pic>
        <p:nvPicPr>
          <p:cNvPr id="4" name="Picture 3" descr="C:\Users\anukthis\Downloads\IMG-20190803-WA00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581149"/>
            <a:ext cx="4057650" cy="2819400"/>
          </a:xfrm>
          <a:prstGeom prst="rect">
            <a:avLst/>
          </a:prstGeom>
          <a:ln>
            <a:noFill/>
          </a:ln>
          <a:effectLst>
            <a:softEdge rad="112500"/>
          </a:effectLst>
        </p:spPr>
      </p:pic>
      <p:pic>
        <p:nvPicPr>
          <p:cNvPr id="5" name="Picture 4" descr="C:\Users\anukthis\Downloads\IMG-20190803-WA0006.jpg"/>
          <p:cNvPicPr/>
          <p:nvPr/>
        </p:nvPicPr>
        <p:blipFill rotWithShape="1">
          <a:blip r:embed="rId5" cstate="print">
            <a:extLst>
              <a:ext uri="{28A0092B-C50C-407E-A947-70E740481C1C}">
                <a14:useLocalDpi xmlns:a14="http://schemas.microsoft.com/office/drawing/2010/main" val="0"/>
              </a:ext>
            </a:extLst>
          </a:blip>
          <a:srcRect t="25000"/>
          <a:stretch/>
        </p:blipFill>
        <p:spPr bwMode="auto">
          <a:xfrm>
            <a:off x="1752600" y="4191001"/>
            <a:ext cx="3848100" cy="2543175"/>
          </a:xfrm>
          <a:prstGeom prst="rect">
            <a:avLst/>
          </a:prstGeom>
          <a:ln>
            <a:noFill/>
          </a:ln>
          <a:effectLst>
            <a:softEdge rad="112500"/>
          </a:effectLst>
        </p:spPr>
      </p:pic>
      <p:sp>
        <p:nvSpPr>
          <p:cNvPr id="6" name="Rectangle 5"/>
          <p:cNvSpPr/>
          <p:nvPr/>
        </p:nvSpPr>
        <p:spPr>
          <a:xfrm>
            <a:off x="1790700" y="304800"/>
            <a:ext cx="4381500" cy="1077218"/>
          </a:xfrm>
          <a:prstGeom prst="rect">
            <a:avLst/>
          </a:prstGeom>
        </p:spPr>
        <p:txBody>
          <a:bodyPr wrap="square">
            <a:spAutoFit/>
          </a:bodyPr>
          <a:lstStyle/>
          <a:p>
            <a:pPr algn="just"/>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Interschool competition “THE LINGUIST- A LANGUAGE EXTRAVAGANZA” was held on 3rd August 2019 in The Universal School, Mumbai.</a:t>
            </a:r>
          </a:p>
        </p:txBody>
      </p:sp>
    </p:spTree>
    <p:extLst>
      <p:ext uri="{BB962C8B-B14F-4D97-AF65-F5344CB8AC3E}">
        <p14:creationId xmlns:p14="http://schemas.microsoft.com/office/powerpoint/2010/main" val="259493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Users\anukthis\Downloads\IMG-20190906-WA0001.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2857500" y="1143000"/>
            <a:ext cx="6324600" cy="5257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2362200" y="152401"/>
            <a:ext cx="7315200" cy="830997"/>
          </a:xfrm>
          <a:prstGeom prst="rect">
            <a:avLst/>
          </a:prstGeom>
        </p:spPr>
        <p:txBody>
          <a:bodyPr wrap="square">
            <a:spAutoFit/>
          </a:bodyPr>
          <a:lstStyle/>
          <a:p>
            <a:pPr algn="ct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Our students participated in an Interschool competition Vistaura-2019 “Excellentia” held in Gundecha Education Academy on 30th August,2019.</a:t>
            </a:r>
          </a:p>
        </p:txBody>
      </p:sp>
    </p:spTree>
    <p:extLst>
      <p:ext uri="{BB962C8B-B14F-4D97-AF65-F5344CB8AC3E}">
        <p14:creationId xmlns:p14="http://schemas.microsoft.com/office/powerpoint/2010/main" val="2001797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Users\shruthash\Downloads\IMG-20190911-WA0002.jpg"/>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381250" y="1752600"/>
            <a:ext cx="6934200" cy="434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2247900" y="386061"/>
            <a:ext cx="7200900" cy="1200329"/>
          </a:xfrm>
          <a:prstGeom prst="rect">
            <a:avLst/>
          </a:prstGeom>
        </p:spPr>
        <p:txBody>
          <a:bodyPr wrap="square">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Namaste India 2019, Inter school  competition  for Dance and Music organized  by Pawar  Public School, Mumbai</a:t>
            </a:r>
          </a:p>
        </p:txBody>
      </p:sp>
    </p:spTree>
    <p:extLst>
      <p:ext uri="{BB962C8B-B14F-4D97-AF65-F5344CB8AC3E}">
        <p14:creationId xmlns:p14="http://schemas.microsoft.com/office/powerpoint/2010/main" val="946461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shruthash\Desktop\HAMMLEYS\aw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98647" y="990599"/>
            <a:ext cx="3549025" cy="41609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5" descr="C:\Users\shruthash\Desktop\HAMMLEYS\awar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415" y="2209799"/>
            <a:ext cx="3794438" cy="4140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721439" y="241480"/>
            <a:ext cx="5181600" cy="1200329"/>
          </a:xfrm>
          <a:prstGeom prst="rect">
            <a:avLst/>
          </a:prstGeom>
        </p:spPr>
        <p:txBody>
          <a:bodyPr wrap="square">
            <a:spAutoFit/>
          </a:bodyPr>
          <a:lstStyle/>
          <a:p>
            <a:pPr algn="ctr"/>
            <a:r>
              <a:rPr lang="en-US" b="1" dirty="0">
                <a:ln w="1905"/>
                <a:solidFill>
                  <a:srgbClr val="C00000"/>
                </a:solidFill>
                <a:effectLst>
                  <a:innerShdw blurRad="69850" dist="43180" dir="5400000">
                    <a:srgbClr val="000000">
                      <a:alpha val="65000"/>
                    </a:srgbClr>
                  </a:innerShdw>
                </a:effectLst>
                <a:latin typeface="Comic Sans MS" pitchFamily="66" charset="0"/>
              </a:rPr>
              <a:t>Our School won 'Best Choreography Award' at the 10th Lions Inter School Folk Dance Competition organized by Lions Club, Vidyavihar, Mumbai </a:t>
            </a:r>
          </a:p>
        </p:txBody>
      </p:sp>
    </p:spTree>
    <p:extLst>
      <p:ext uri="{BB962C8B-B14F-4D97-AF65-F5344CB8AC3E}">
        <p14:creationId xmlns:p14="http://schemas.microsoft.com/office/powerpoint/2010/main" val="295495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0348"/>
            <a:ext cx="4419600" cy="1569660"/>
          </a:xfrm>
          <a:prstGeom prst="rect">
            <a:avLst/>
          </a:prstGeom>
        </p:spPr>
        <p:txBody>
          <a:bodyPr wrap="square">
            <a:spAutoFit/>
          </a:bodyPr>
          <a:lstStyle/>
          <a:p>
            <a:pPr algn="just"/>
            <a:r>
              <a:rPr lang="en-US" sz="1600" b="1" dirty="0">
                <a:ln w="1905"/>
                <a:solidFill>
                  <a:srgbClr val="C00000"/>
                </a:solidFill>
                <a:effectLst>
                  <a:innerShdw blurRad="69850" dist="43180" dir="5400000">
                    <a:srgbClr val="000000">
                      <a:alpha val="65000"/>
                    </a:srgbClr>
                  </a:innerShdw>
                </a:effectLst>
                <a:latin typeface="Comic Sans MS" pitchFamily="66" charset="0"/>
              </a:rPr>
              <a:t>Our students participated in an inter-school Art and Humanities day competition organized by Seven Isles International School and won many prizes exhibiting their skills in multi-disciplinary areas.</a:t>
            </a:r>
            <a:br>
              <a:rPr lang="en-US" sz="1600" b="1" dirty="0">
                <a:ln w="1905"/>
                <a:solidFill>
                  <a:srgbClr val="C00000"/>
                </a:solidFill>
                <a:effectLst>
                  <a:innerShdw blurRad="69850" dist="43180" dir="5400000">
                    <a:srgbClr val="000000">
                      <a:alpha val="65000"/>
                    </a:srgbClr>
                  </a:innerShdw>
                </a:effectLst>
                <a:latin typeface="Comic Sans MS" pitchFamily="66" charset="0"/>
              </a:rPr>
            </a:br>
            <a:endParaRPr lang="en-US" sz="1600" b="1" dirty="0">
              <a:ln w="1905"/>
              <a:solidFill>
                <a:srgbClr val="C00000"/>
              </a:solidFill>
              <a:effectLst>
                <a:innerShdw blurRad="69850" dist="43180" dir="5400000">
                  <a:srgbClr val="000000">
                    <a:alpha val="65000"/>
                  </a:srgbClr>
                </a:innerShdw>
              </a:effectLst>
              <a:latin typeface="Comic Sans MS" pitchFamily="66" charset="0"/>
            </a:endParaRPr>
          </a:p>
        </p:txBody>
      </p:sp>
      <p:pic>
        <p:nvPicPr>
          <p:cNvPr id="3" name="Content Placeholder 3" descr="C:\Users\carolinea\Downloads\IMG_4872.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1981200" y="1960185"/>
            <a:ext cx="3733800" cy="3714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C:\Users\carolinea\Downloads\IMG_487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36160"/>
            <a:ext cx="32766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Content Placeholder 3" descr="C:\Users\carolinea\Downloads\IMG_4867.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a:xfrm>
            <a:off x="6019800" y="3971751"/>
            <a:ext cx="3657600" cy="3032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17109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
            <a:ext cx="4343400" cy="800100"/>
          </a:xfrm>
        </p:spPr>
        <p:txBody>
          <a:bodyPr>
            <a:normAutofit fontScale="90000"/>
          </a:bodyPr>
          <a:lstStyle/>
          <a:p>
            <a:r>
              <a:rPr lang="en-US" sz="3600" b="1" dirty="0">
                <a:ln w="1905"/>
                <a:solidFill>
                  <a:srgbClr val="C00000"/>
                </a:solidFill>
                <a:effectLst>
                  <a:innerShdw blurRad="69850" dist="43180" dir="5400000">
                    <a:srgbClr val="000000">
                      <a:alpha val="65000"/>
                    </a:srgbClr>
                  </a:innerShdw>
                </a:effectLst>
                <a:latin typeface="Comic Sans MS" pitchFamily="66" charset="0"/>
              </a:rPr>
              <a:t>MISAESTHETICS</a:t>
            </a:r>
            <a:br>
              <a:rPr lang="en-US" sz="3600" b="1" dirty="0">
                <a:ln w="1905"/>
                <a:solidFill>
                  <a:srgbClr val="C00000"/>
                </a:solidFill>
                <a:effectLst>
                  <a:innerShdw blurRad="69850" dist="43180" dir="5400000">
                    <a:srgbClr val="000000">
                      <a:alpha val="65000"/>
                    </a:srgbClr>
                  </a:innerShdw>
                </a:effectLst>
                <a:latin typeface="Comic Sans MS" pitchFamily="66" charset="0"/>
              </a:rPr>
            </a:br>
            <a:endParaRPr lang="en-US" sz="3600" b="1" dirty="0">
              <a:solidFill>
                <a:srgbClr val="C00000"/>
              </a:solidFill>
            </a:endParaRPr>
          </a:p>
        </p:txBody>
      </p:sp>
      <p:pic>
        <p:nvPicPr>
          <p:cNvPr id="5" name="Content Placeholder 4"/>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t="26631" b="36956"/>
          <a:stretch/>
        </p:blipFill>
        <p:spPr>
          <a:xfrm>
            <a:off x="1828800" y="762000"/>
            <a:ext cx="3962401" cy="2514600"/>
          </a:xfrm>
          <a:prstGeom prst="rect">
            <a:avLst/>
          </a:prstGeom>
        </p:spPr>
      </p:pic>
      <p:pic>
        <p:nvPicPr>
          <p:cNvPr id="6" name="Content Placeholder 5"/>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245" t="946" r="245" b="13564"/>
          <a:stretch/>
        </p:blipFill>
        <p:spPr>
          <a:xfrm>
            <a:off x="6096001" y="19050"/>
            <a:ext cx="4302067" cy="2857500"/>
          </a:xfrm>
          <a:prstGeom prst="rect">
            <a:avLst/>
          </a:prstGeom>
        </p:spPr>
      </p:pic>
      <p:pic>
        <p:nvPicPr>
          <p:cNvPr id="8194" name="Picture 2" descr="C:\Users\shruthash\Desktop\misa3.jpg"/>
          <p:cNvPicPr>
            <a:picLocks noChangeAspect="1" noChangeArrowheads="1"/>
          </p:cNvPicPr>
          <p:nvPr/>
        </p:nvPicPr>
        <p:blipFill rotWithShape="1">
          <a:blip r:embed="rId4">
            <a:extLst>
              <a:ext uri="{28A0092B-C50C-407E-A947-70E740481C1C}">
                <a14:useLocalDpi xmlns:a14="http://schemas.microsoft.com/office/drawing/2010/main" val="0"/>
              </a:ext>
            </a:extLst>
          </a:blip>
          <a:srcRect b="16667"/>
          <a:stretch/>
        </p:blipFill>
        <p:spPr bwMode="auto">
          <a:xfrm>
            <a:off x="1676400" y="3581400"/>
            <a:ext cx="41148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hruthash\Desktop\misa4.jpg"/>
          <p:cNvPicPr>
            <a:picLocks noChangeAspect="1" noChangeArrowheads="1"/>
          </p:cNvPicPr>
          <p:nvPr/>
        </p:nvPicPr>
        <p:blipFill rotWithShape="1">
          <a:blip r:embed="rId5">
            <a:extLst>
              <a:ext uri="{28A0092B-C50C-407E-A947-70E740481C1C}">
                <a14:useLocalDpi xmlns:a14="http://schemas.microsoft.com/office/drawing/2010/main" val="0"/>
              </a:ext>
            </a:extLst>
          </a:blip>
          <a:srcRect b="23405"/>
          <a:stretch/>
        </p:blipFill>
        <p:spPr bwMode="auto">
          <a:xfrm>
            <a:off x="6019801" y="3048000"/>
            <a:ext cx="43846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92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00026"/>
            <a:ext cx="3980889" cy="413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44445"/>
            <a:ext cx="4267200" cy="398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54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20712659">
            <a:off x="1885708" y="685084"/>
            <a:ext cx="4768151" cy="2855800"/>
          </a:xfrm>
          <a:prstGeom prst="rect">
            <a:avLst/>
          </a:prstGeom>
        </p:spPr>
      </p:pic>
      <p:pic>
        <p:nvPicPr>
          <p:cNvPr id="6" name="Content Placeholder 5"/>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6045724" y="304800"/>
            <a:ext cx="4187150" cy="3648074"/>
          </a:xfrm>
          <a:prstGeom prst="rect">
            <a:avLst/>
          </a:prstGeom>
        </p:spPr>
      </p:pic>
      <p:pic>
        <p:nvPicPr>
          <p:cNvPr id="7170" name="Picture 2" descr="C:\Users\shruthash\Desktop\ma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3810000"/>
            <a:ext cx="4191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hruthash\Desktop\m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54289">
            <a:off x="6400656" y="3940900"/>
            <a:ext cx="3339477" cy="24814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00955" y="123826"/>
            <a:ext cx="3886200" cy="523220"/>
          </a:xfrm>
          <a:prstGeom prst="rect">
            <a:avLst/>
          </a:prstGeom>
        </p:spPr>
        <p:txBody>
          <a:bodyPr wrap="square">
            <a:spAutoFit/>
          </a:bodyPr>
          <a:lstStyle/>
          <a:p>
            <a:pPr algn="ctr"/>
            <a:r>
              <a:rPr lang="en-US" sz="2800" b="1" dirty="0">
                <a:ln w="1905"/>
                <a:solidFill>
                  <a:srgbClr val="C00000"/>
                </a:solidFill>
                <a:effectLst>
                  <a:innerShdw blurRad="69850" dist="43180" dir="5400000">
                    <a:srgbClr val="000000">
                      <a:alpha val="65000"/>
                    </a:srgbClr>
                  </a:innerShdw>
                </a:effectLst>
                <a:latin typeface="Comic Sans MS" pitchFamily="66" charset="0"/>
              </a:rPr>
              <a:t>Martial Arts </a:t>
            </a:r>
          </a:p>
        </p:txBody>
      </p:sp>
    </p:spTree>
    <p:extLst>
      <p:ext uri="{BB962C8B-B14F-4D97-AF65-F5344CB8AC3E}">
        <p14:creationId xmlns:p14="http://schemas.microsoft.com/office/powerpoint/2010/main" val="2297955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728" y="1251274"/>
            <a:ext cx="10849971" cy="715962"/>
          </a:xfrm>
        </p:spPr>
        <p:txBody>
          <a:bodyPr>
            <a:noAutofit/>
          </a:bodyPr>
          <a:lstStyle/>
          <a:p>
            <a:pPr algn="ctr">
              <a:defRPr/>
            </a:pPr>
            <a:r>
              <a:rPr lang="en-US" sz="2000" b="1" dirty="0">
                <a:solidFill>
                  <a:srgbClr val="002060"/>
                </a:solidFill>
                <a:latin typeface="Cambria" panose="02040503050406030204" pitchFamily="18" charset="0"/>
                <a:ea typeface="Cambria" panose="02040503050406030204" pitchFamily="18" charset="0"/>
                <a:cs typeface="+mn-cs"/>
              </a:rPr>
              <a:t>Ms. </a:t>
            </a:r>
            <a:r>
              <a:rPr lang="en-US" sz="2000" b="1" dirty="0" err="1">
                <a:solidFill>
                  <a:srgbClr val="002060"/>
                </a:solidFill>
                <a:latin typeface="Cambria" panose="02040503050406030204" pitchFamily="18" charset="0"/>
                <a:ea typeface="Cambria" panose="02040503050406030204" pitchFamily="18" charset="0"/>
                <a:cs typeface="+mn-cs"/>
              </a:rPr>
              <a:t>Khushi</a:t>
            </a:r>
            <a:r>
              <a:rPr lang="en-US" sz="2000" b="1" dirty="0">
                <a:solidFill>
                  <a:srgbClr val="002060"/>
                </a:solidFill>
                <a:latin typeface="Cambria" panose="02040503050406030204" pitchFamily="18" charset="0"/>
                <a:ea typeface="Cambria" panose="02040503050406030204" pitchFamily="18" charset="0"/>
                <a:cs typeface="+mn-cs"/>
              </a:rPr>
              <a:t> Krishna from CP – IV D won IX Rank in Maharashtra State Championship,2018-2019 of the Marrs International Spelling  Bee in Category III</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604" y="2350932"/>
            <a:ext cx="3506218" cy="42065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67" y="124869"/>
            <a:ext cx="1654936" cy="606969"/>
          </a:xfrm>
          <a:prstGeom prst="rect">
            <a:avLst/>
          </a:prstGeom>
        </p:spPr>
      </p:pic>
      <p:pic>
        <p:nvPicPr>
          <p:cNvPr id="5" name="Picture 4"/>
          <p:cNvPicPr>
            <a:picLocks noChangeAspect="1"/>
          </p:cNvPicPr>
          <p:nvPr/>
        </p:nvPicPr>
        <p:blipFill>
          <a:blip r:embed="rId4"/>
          <a:stretch>
            <a:fillRect/>
          </a:stretch>
        </p:blipFill>
        <p:spPr>
          <a:xfrm>
            <a:off x="4587121" y="165963"/>
            <a:ext cx="857177" cy="8484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8893" y="185301"/>
            <a:ext cx="1006117" cy="908797"/>
          </a:xfrm>
          <a:prstGeom prst="rect">
            <a:avLst/>
          </a:prstGeom>
        </p:spPr>
      </p:pic>
      <p:cxnSp>
        <p:nvCxnSpPr>
          <p:cNvPr id="7" name="Straight Connector 6"/>
          <p:cNvCxnSpPr/>
          <p:nvPr/>
        </p:nvCxnSpPr>
        <p:spPr>
          <a:xfrm>
            <a:off x="5591595" y="180929"/>
            <a:ext cx="0" cy="81850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2738" y="165027"/>
            <a:ext cx="770289" cy="702551"/>
          </a:xfrm>
          <a:prstGeom prst="rect">
            <a:avLst/>
          </a:prstGeom>
        </p:spPr>
      </p:pic>
      <p:pic>
        <p:nvPicPr>
          <p:cNvPr id="10" name="Picture 9"/>
          <p:cNvPicPr>
            <a:picLocks noChangeAspect="1"/>
          </p:cNvPicPr>
          <p:nvPr/>
        </p:nvPicPr>
        <p:blipFill>
          <a:blip r:embed="rId7"/>
          <a:stretch>
            <a:fillRect/>
          </a:stretch>
        </p:blipFill>
        <p:spPr>
          <a:xfrm>
            <a:off x="10135039" y="78923"/>
            <a:ext cx="796818" cy="995031"/>
          </a:xfrm>
          <a:prstGeom prst="rect">
            <a:avLst/>
          </a:prstGeom>
        </p:spPr>
      </p:pic>
    </p:spTree>
    <p:extLst>
      <p:ext uri="{BB962C8B-B14F-4D97-AF65-F5344CB8AC3E}">
        <p14:creationId xmlns:p14="http://schemas.microsoft.com/office/powerpoint/2010/main" val="87187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hruthash\Desktop\IMG_2987.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02090" y="1224031"/>
            <a:ext cx="5735393" cy="4437845"/>
          </a:xfrm>
          <a:prstGeom prst="rect">
            <a:avLst/>
          </a:prstGeom>
          <a:ln w="88900" cap="sq" cmpd="thickThin">
            <a:solidFill>
              <a:srgbClr val="000000"/>
            </a:solidFill>
            <a:prstDash val="solid"/>
            <a:miter lim="800000"/>
          </a:ln>
          <a:effectLst>
            <a:innerShdw blurRad="76200">
              <a:srgbClr val="000000"/>
            </a:innerShdw>
          </a:effectLst>
        </p:spPr>
      </p:pic>
      <p:sp>
        <p:nvSpPr>
          <p:cNvPr id="6" name="Content Placeholder 5"/>
          <p:cNvSpPr>
            <a:spLocks noGrp="1"/>
          </p:cNvSpPr>
          <p:nvPr>
            <p:ph sz="quarter" idx="4294967295"/>
          </p:nvPr>
        </p:nvSpPr>
        <p:spPr>
          <a:xfrm>
            <a:off x="1475704" y="890253"/>
            <a:ext cx="4495800" cy="5105400"/>
          </a:xfrm>
          <a:prstGeom prst="rect">
            <a:avLst/>
          </a:prstGeom>
        </p:spPr>
        <p:txBody>
          <a:bodyPr>
            <a:noAutofit/>
          </a:bodyPr>
          <a:lstStyle/>
          <a:p>
            <a:pPr marL="45720" indent="0" algn="just">
              <a:buNone/>
            </a:pPr>
            <a:r>
              <a:rPr lang="en-US" sz="2800" b="1" dirty="0">
                <a:solidFill>
                  <a:srgbClr val="C00000"/>
                </a:solidFill>
                <a:latin typeface="Imprint MT Shadow" pitchFamily="82" charset="0"/>
              </a:rPr>
              <a:t>Bunts Sangha’s S.M.Shetty International High School &amp; Junior College, Mumbai ranked no.10th  in India and no 9th  in Mumbai by Education Today under Maharashtra School Merit Awards for Excellence in Education.   </a:t>
            </a:r>
          </a:p>
        </p:txBody>
      </p:sp>
    </p:spTree>
    <p:extLst>
      <p:ext uri="{BB962C8B-B14F-4D97-AF65-F5344CB8AC3E}">
        <p14:creationId xmlns:p14="http://schemas.microsoft.com/office/powerpoint/2010/main" val="83711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ruthash\Desktop\education to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668" y="555845"/>
            <a:ext cx="4508678" cy="58718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1600200" y="762001"/>
            <a:ext cx="449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dirty="0">
                <a:solidFill>
                  <a:srgbClr val="C00000"/>
                </a:solidFill>
                <a:latin typeface="Imprint MT Shadow" pitchFamily="82" charset="0"/>
                <a:cs typeface="+mn-cs"/>
              </a:rPr>
              <a:t>Bunts Sangha's S M Shetty International School and Junior College is Ranked No 36 pan India, Ranked 23 in Maharashtra and Ranked 22 in Mumbai in the category of International Day Schools according to Education World, a leading </a:t>
            </a:r>
            <a:r>
              <a:rPr lang="en-US" sz="2800" b="1" dirty="0" err="1">
                <a:solidFill>
                  <a:srgbClr val="C00000"/>
                </a:solidFill>
                <a:latin typeface="Imprint MT Shadow" pitchFamily="82" charset="0"/>
                <a:cs typeface="+mn-cs"/>
              </a:rPr>
              <a:t>HumanDevelopment</a:t>
            </a:r>
            <a:r>
              <a:rPr lang="en-US" sz="2800" b="1" dirty="0">
                <a:solidFill>
                  <a:srgbClr val="C00000"/>
                </a:solidFill>
                <a:latin typeface="Imprint MT Shadow" pitchFamily="82" charset="0"/>
                <a:cs typeface="+mn-cs"/>
              </a:rPr>
              <a:t> Magazine for the academic year 2019-20.</a:t>
            </a:r>
            <a:endParaRPr lang="en-US" sz="4400" b="1" dirty="0">
              <a:solidFill>
                <a:srgbClr val="C00000"/>
              </a:solidFill>
              <a:latin typeface="Imprint MT Shadow" pitchFamily="82" charset="0"/>
              <a:cs typeface="+mn-cs"/>
            </a:endParaRPr>
          </a:p>
        </p:txBody>
      </p:sp>
    </p:spTree>
    <p:extLst>
      <p:ext uri="{BB962C8B-B14F-4D97-AF65-F5344CB8AC3E}">
        <p14:creationId xmlns:p14="http://schemas.microsoft.com/office/powerpoint/2010/main" val="1909614742"/>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4294967295"/>
          </p:nvPr>
        </p:nvSpPr>
        <p:spPr>
          <a:xfrm>
            <a:off x="1828800" y="152400"/>
            <a:ext cx="8458200" cy="6096000"/>
          </a:xfrm>
          <a:prstGeom prst="rect">
            <a:avLst/>
          </a:prstGeom>
        </p:spPr>
        <p:txBody>
          <a:bodyPr/>
          <a:lstStyle/>
          <a:p>
            <a:pPr algn="ctr"/>
            <a:r>
              <a:rPr lang="en-US" b="1" dirty="0">
                <a:solidFill>
                  <a:srgbClr val="C00000"/>
                </a:solidFill>
                <a:latin typeface="Imprint MT Shadow" pitchFamily="82" charset="0"/>
              </a:rPr>
              <a:t>We are proud to announce that our school has been ranked 6th among schools in Zone C offering the International Curriculum in the recently conducted TIMES School Survey 2019 published on 22nd October 2019.</a:t>
            </a:r>
            <a:br>
              <a:rPr lang="en-US" b="1" dirty="0">
                <a:solidFill>
                  <a:srgbClr val="C00000"/>
                </a:solidFill>
                <a:latin typeface="Imprint MT Shadow" pitchFamily="82" charset="0"/>
              </a:rPr>
            </a:br>
            <a:r>
              <a:rPr lang="en-US" b="1" dirty="0">
                <a:solidFill>
                  <a:srgbClr val="C00000"/>
                </a:solidFill>
                <a:latin typeface="Imprint MT Shadow" pitchFamily="82" charset="0"/>
              </a:rPr>
              <a:t>We are grateful to our Management, faculty, students and parents who are instrumental in the success story of our school.</a:t>
            </a:r>
          </a:p>
          <a:p>
            <a:endParaRPr lang="en-US" sz="2400" b="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892" b="10884"/>
          <a:stretch/>
        </p:blipFill>
        <p:spPr bwMode="auto">
          <a:xfrm>
            <a:off x="3130104" y="2213019"/>
            <a:ext cx="6393789" cy="4267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0683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797" y="228600"/>
            <a:ext cx="9234152" cy="533400"/>
          </a:xfrm>
        </p:spPr>
        <p:txBody>
          <a:bodyPr>
            <a:noAutofit/>
          </a:bodyPr>
          <a:lstStyle/>
          <a:p>
            <a:pPr algn="ctr"/>
            <a:r>
              <a:rPr lang="en-US" sz="2800" spc="800" dirty="0">
                <a:solidFill>
                  <a:srgbClr val="C00000"/>
                </a:solidFill>
              </a:rPr>
              <a:t>TIMES EDUCATION ICON AWARD 2019</a:t>
            </a:r>
          </a:p>
        </p:txBody>
      </p:sp>
      <p:sp>
        <p:nvSpPr>
          <p:cNvPr id="3" name="Content Placeholder 2"/>
          <p:cNvSpPr>
            <a:spLocks noGrp="1"/>
          </p:cNvSpPr>
          <p:nvPr>
            <p:ph sz="quarter" idx="4294967295"/>
          </p:nvPr>
        </p:nvSpPr>
        <p:spPr>
          <a:xfrm>
            <a:off x="2819400" y="1447800"/>
            <a:ext cx="6400800" cy="4953000"/>
          </a:xfrm>
          <a:prstGeom prst="rect">
            <a:avLst/>
          </a:prstGeom>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50113"/>
            <a:ext cx="6879236" cy="5550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4144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image of boo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mage of boo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146300" y="495210"/>
            <a:ext cx="7898750" cy="1200329"/>
          </a:xfrm>
          <a:prstGeom prst="rect">
            <a:avLst/>
          </a:prstGeom>
          <a:noFill/>
        </p:spPr>
        <p:txBody>
          <a:bodyPr>
            <a:spAutoFit/>
          </a:bodyPr>
          <a:lstStyle/>
          <a:p>
            <a:pPr algn="ctr">
              <a:defRPr/>
            </a:pPr>
            <a:r>
              <a:rPr lang="en-US" sz="3600" b="1" dirty="0">
                <a:ln w="1905"/>
                <a:solidFill>
                  <a:srgbClr val="C00000"/>
                </a:solidFill>
                <a:effectLst>
                  <a:innerShdw blurRad="69850" dist="43180" dir="5400000">
                    <a:srgbClr val="000000">
                      <a:alpha val="65000"/>
                    </a:srgbClr>
                  </a:innerShdw>
                </a:effectLst>
                <a:latin typeface="Comic Sans MS" pitchFamily="66" charset="0"/>
              </a:rPr>
              <a:t>IGCSE, A-LEVEL and IBDP             </a:t>
            </a:r>
          </a:p>
          <a:p>
            <a:pPr algn="ctr">
              <a:defRPr/>
            </a:pPr>
            <a:r>
              <a:rPr lang="en-US" sz="3600" b="1" dirty="0">
                <a:ln w="1905"/>
                <a:solidFill>
                  <a:srgbClr val="C00000"/>
                </a:solidFill>
                <a:effectLst>
                  <a:innerShdw blurRad="69850" dist="43180" dir="5400000">
                    <a:srgbClr val="000000">
                      <a:alpha val="65000"/>
                    </a:srgbClr>
                  </a:innerShdw>
                </a:effectLst>
                <a:latin typeface="Comic Sans MS" pitchFamily="66" charset="0"/>
              </a:rPr>
              <a:t>2018-2019</a:t>
            </a:r>
          </a:p>
        </p:txBody>
      </p:sp>
      <p:pic>
        <p:nvPicPr>
          <p:cNvPr id="7" name="Picture 11" descr="C:\Users\preetis\Downloads\IMG20180830104547.jpg"/>
          <p:cNvPicPr>
            <a:picLocks noChangeAspect="1" noChangeArrowheads="1"/>
          </p:cNvPicPr>
          <p:nvPr/>
        </p:nvPicPr>
        <p:blipFill>
          <a:blip r:embed="rId2"/>
          <a:srcRect/>
          <a:stretch>
            <a:fillRect/>
          </a:stretch>
        </p:blipFill>
        <p:spPr bwMode="auto">
          <a:xfrm>
            <a:off x="4952675" y="2000250"/>
            <a:ext cx="22860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4" name="Rectangle 3"/>
          <p:cNvSpPr/>
          <p:nvPr/>
        </p:nvSpPr>
        <p:spPr>
          <a:xfrm>
            <a:off x="4838375" y="5378589"/>
            <a:ext cx="2514600" cy="707886"/>
          </a:xfrm>
          <a:prstGeom prst="rect">
            <a:avLst/>
          </a:prstGeom>
        </p:spPr>
        <p:txBody>
          <a:bodyPr wrap="square">
            <a:spAutoFit/>
          </a:bodyPr>
          <a:lstStyle/>
          <a:p>
            <a:pPr algn="ctr">
              <a:defRPr/>
            </a:pPr>
            <a:r>
              <a:rPr lang="en-US" sz="2000" b="1" dirty="0">
                <a:solidFill>
                  <a:srgbClr val="002060"/>
                </a:solidFill>
                <a:latin typeface="Comic Sans MS" pitchFamily="66" charset="0"/>
              </a:rPr>
              <a:t>POOJA NAIR</a:t>
            </a:r>
          </a:p>
          <a:p>
            <a:pPr algn="ctr">
              <a:defRPr/>
            </a:pPr>
            <a:r>
              <a:rPr lang="en-US" sz="2000" b="1" dirty="0">
                <a:solidFill>
                  <a:srgbClr val="002060"/>
                </a:solidFill>
                <a:latin typeface="Comic Sans MS" pitchFamily="66" charset="0"/>
              </a:rPr>
              <a:t>94%</a:t>
            </a:r>
          </a:p>
        </p:txBody>
      </p:sp>
      <p:sp>
        <p:nvSpPr>
          <p:cNvPr id="9" name="Rectangle 8"/>
          <p:cNvSpPr/>
          <p:nvPr/>
        </p:nvSpPr>
        <p:spPr>
          <a:xfrm>
            <a:off x="1831976" y="5410200"/>
            <a:ext cx="2778125" cy="707886"/>
          </a:xfrm>
          <a:prstGeom prst="rect">
            <a:avLst/>
          </a:prstGeom>
        </p:spPr>
        <p:txBody>
          <a:bodyPr wrap="square">
            <a:spAutoFit/>
          </a:bodyPr>
          <a:lstStyle/>
          <a:p>
            <a:pPr algn="ctr">
              <a:defRPr/>
            </a:pPr>
            <a:r>
              <a:rPr lang="en-US" sz="2000" b="1" dirty="0">
                <a:solidFill>
                  <a:srgbClr val="002060"/>
                </a:solidFill>
                <a:latin typeface="Comic Sans MS" pitchFamily="66" charset="0"/>
              </a:rPr>
              <a:t>RACHIT MEHTA </a:t>
            </a:r>
          </a:p>
          <a:p>
            <a:pPr algn="ctr">
              <a:defRPr/>
            </a:pPr>
            <a:r>
              <a:rPr lang="en-US" sz="2000" b="1" dirty="0">
                <a:solidFill>
                  <a:srgbClr val="002060"/>
                </a:solidFill>
                <a:latin typeface="Comic Sans MS" pitchFamily="66" charset="0"/>
              </a:rPr>
              <a:t>88%</a:t>
            </a:r>
          </a:p>
        </p:txBody>
      </p:sp>
      <p:sp>
        <p:nvSpPr>
          <p:cNvPr id="10" name="Rectangle 9"/>
          <p:cNvSpPr/>
          <p:nvPr/>
        </p:nvSpPr>
        <p:spPr>
          <a:xfrm>
            <a:off x="8029575" y="5287089"/>
            <a:ext cx="2514600" cy="707886"/>
          </a:xfrm>
          <a:prstGeom prst="rect">
            <a:avLst/>
          </a:prstGeom>
        </p:spPr>
        <p:txBody>
          <a:bodyPr wrap="square">
            <a:spAutoFit/>
          </a:bodyPr>
          <a:lstStyle/>
          <a:p>
            <a:pPr algn="ctr">
              <a:defRPr/>
            </a:pPr>
            <a:r>
              <a:rPr lang="en-US" sz="2000" b="1" dirty="0">
                <a:solidFill>
                  <a:srgbClr val="002060"/>
                </a:solidFill>
                <a:latin typeface="Comic Sans MS" pitchFamily="66" charset="0"/>
              </a:rPr>
              <a:t>KRITHIK JAIN</a:t>
            </a:r>
          </a:p>
          <a:p>
            <a:pPr algn="ctr">
              <a:defRPr/>
            </a:pPr>
            <a:r>
              <a:rPr lang="en-US" sz="2000" b="1" dirty="0">
                <a:solidFill>
                  <a:srgbClr val="002060"/>
                </a:solidFill>
                <a:latin typeface="Comic Sans MS" pitchFamily="66" charset="0"/>
              </a:rPr>
              <a:t>34 POINTS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451" y="1972733"/>
            <a:ext cx="2063750" cy="27516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066500"/>
            <a:ext cx="2266950" cy="2720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335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5228" y="1769771"/>
            <a:ext cx="4580586" cy="46093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249251" y="304800"/>
            <a:ext cx="10509160" cy="1200329"/>
          </a:xfrm>
          <a:prstGeom prst="rect">
            <a:avLst/>
          </a:prstGeom>
          <a:noFill/>
        </p:spPr>
        <p:txBody>
          <a:bodyPr wrap="square">
            <a:spAutoFit/>
          </a:bodyPr>
          <a:lstStyle/>
          <a:p>
            <a:pPr algn="just">
              <a:defRPr/>
            </a:pPr>
            <a:r>
              <a:rPr lang="en-US" sz="2400" b="1" dirty="0">
                <a:ln w="1905"/>
                <a:solidFill>
                  <a:srgbClr val="C00000"/>
                </a:solidFill>
                <a:effectLst>
                  <a:innerShdw blurRad="69850" dist="43180" dir="5400000">
                    <a:srgbClr val="000000">
                      <a:alpha val="65000"/>
                    </a:srgbClr>
                  </a:innerShdw>
                </a:effectLst>
                <a:latin typeface="Comic Sans MS" pitchFamily="66" charset="0"/>
              </a:rPr>
              <a:t>Mr. </a:t>
            </a:r>
            <a:r>
              <a:rPr lang="en-US" sz="2400" b="1" dirty="0" err="1">
                <a:ln w="1905"/>
                <a:solidFill>
                  <a:srgbClr val="C00000"/>
                </a:solidFill>
                <a:effectLst>
                  <a:innerShdw blurRad="69850" dist="43180" dir="5400000">
                    <a:srgbClr val="000000">
                      <a:alpha val="65000"/>
                    </a:srgbClr>
                  </a:innerShdw>
                </a:effectLst>
                <a:latin typeface="Comic Sans MS" pitchFamily="66" charset="0"/>
              </a:rPr>
              <a:t>Rachit</a:t>
            </a:r>
            <a:r>
              <a:rPr lang="en-US" sz="2400" b="1" dirty="0">
                <a:ln w="1905"/>
                <a:solidFill>
                  <a:srgbClr val="C00000"/>
                </a:solidFill>
                <a:effectLst>
                  <a:innerShdw blurRad="69850" dist="43180" dir="5400000">
                    <a:srgbClr val="000000">
                      <a:alpha val="65000"/>
                    </a:srgbClr>
                  </a:innerShdw>
                </a:effectLst>
                <a:latin typeface="Comic Sans MS" pitchFamily="66" charset="0"/>
              </a:rPr>
              <a:t> Mehta has been awarded the Cambridge Outstanding Learners Award in  the Top of the World Category with a score 100/100 in Mathematics at the IGCSE Examination.</a:t>
            </a:r>
          </a:p>
        </p:txBody>
      </p:sp>
    </p:spTree>
    <p:extLst>
      <p:ext uri="{BB962C8B-B14F-4D97-AF65-F5344CB8AC3E}">
        <p14:creationId xmlns:p14="http://schemas.microsoft.com/office/powerpoint/2010/main" val="77976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799" y="656823"/>
            <a:ext cx="8544059" cy="5262979"/>
          </a:xfrm>
          <a:prstGeom prst="rect">
            <a:avLst/>
          </a:prstGeom>
        </p:spPr>
        <p:txBody>
          <a:bodyPr wrap="square">
            <a:spAutoFit/>
          </a:bodyPr>
          <a:lstStyle/>
          <a:p>
            <a:pPr algn="ctr">
              <a:defRPr/>
            </a:pPr>
            <a:r>
              <a:rPr lang="en-US" sz="4800" b="1" dirty="0">
                <a:ln w="1905"/>
                <a:solidFill>
                  <a:srgbClr val="C00000"/>
                </a:solidFill>
                <a:effectLst>
                  <a:innerShdw blurRad="69850" dist="43180" dir="5400000">
                    <a:srgbClr val="000000">
                      <a:alpha val="65000"/>
                    </a:srgbClr>
                  </a:innerShdw>
                </a:effectLst>
                <a:latin typeface="Comic Sans MS" pitchFamily="66" charset="0"/>
              </a:rPr>
              <a:t> Ms.Arya Nair from IGCSE II won  the Hindustan Times Scholarship of Rs.50,000/- for her essay on ‘ </a:t>
            </a:r>
            <a:r>
              <a:rPr lang="en-US" sz="4800" b="1" dirty="0" smtClean="0">
                <a:ln w="1905"/>
                <a:solidFill>
                  <a:srgbClr val="C00000"/>
                </a:solidFill>
                <a:effectLst>
                  <a:innerShdw blurRad="69850" dist="43180" dir="5400000">
                    <a:srgbClr val="000000">
                      <a:alpha val="65000"/>
                    </a:srgbClr>
                  </a:innerShdw>
                </a:effectLst>
                <a:latin typeface="Comic Sans MS" pitchFamily="66" charset="0"/>
              </a:rPr>
              <a:t>are </a:t>
            </a:r>
            <a:r>
              <a:rPr lang="en-US" sz="4800" b="1" dirty="0">
                <a:ln w="1905"/>
                <a:solidFill>
                  <a:srgbClr val="C00000"/>
                </a:solidFill>
                <a:effectLst>
                  <a:innerShdw blurRad="69850" dist="43180" dir="5400000">
                    <a:srgbClr val="000000">
                      <a:alpha val="65000"/>
                    </a:srgbClr>
                  </a:innerShdw>
                </a:effectLst>
                <a:latin typeface="Comic Sans MS" pitchFamily="66" charset="0"/>
              </a:rPr>
              <a:t>we too dependent  on our computers  and mobile phones’.</a:t>
            </a:r>
          </a:p>
        </p:txBody>
      </p:sp>
    </p:spTree>
    <p:extLst>
      <p:ext uri="{BB962C8B-B14F-4D97-AF65-F5344CB8AC3E}">
        <p14:creationId xmlns:p14="http://schemas.microsoft.com/office/powerpoint/2010/main" val="2952296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219200"/>
            <a:ext cx="7848600" cy="4524315"/>
          </a:xfrm>
          <a:prstGeom prst="rect">
            <a:avLst/>
          </a:prstGeom>
        </p:spPr>
        <p:txBody>
          <a:bodyPr wrap="squar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n-US" sz="4800" b="1" dirty="0">
                <a:ln w="1905"/>
                <a:solidFill>
                  <a:srgbClr val="C00000"/>
                </a:solidFill>
                <a:effectLst>
                  <a:innerShdw blurRad="69850" dist="43180" dir="5400000">
                    <a:srgbClr val="000000">
                      <a:alpha val="65000"/>
                    </a:srgbClr>
                  </a:innerShdw>
                </a:effectLst>
                <a:latin typeface="Comic Sans MS" pitchFamily="66" charset="0"/>
              </a:rPr>
              <a:t>At the Cambridge Checkpoint exams 5 students scored 6/6 in English, Mathematics and  Science at Primary and Secondary Checkpoint </a:t>
            </a:r>
          </a:p>
        </p:txBody>
      </p:sp>
    </p:spTree>
    <p:extLst>
      <p:ext uri="{BB962C8B-B14F-4D97-AF65-F5344CB8AC3E}">
        <p14:creationId xmlns:p14="http://schemas.microsoft.com/office/powerpoint/2010/main" val="138337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90</TotalTime>
  <Words>357</Words>
  <Application>Microsoft Office PowerPoint</Application>
  <PresentationFormat>Widescreen</PresentationFormat>
  <Paragraphs>25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vt:lpstr>
      <vt:lpstr>Comic Sans MS</vt:lpstr>
      <vt:lpstr>Gill Sans MT</vt:lpstr>
      <vt:lpstr>Impact</vt:lpstr>
      <vt:lpstr>Imprint MT Shadow</vt:lpstr>
      <vt:lpstr>Badge</vt:lpstr>
      <vt:lpstr>ACHIEVEMENTS </vt:lpstr>
      <vt:lpstr>PowerPoint Presentation</vt:lpstr>
      <vt:lpstr>PowerPoint Presentation</vt:lpstr>
      <vt:lpstr>PowerPoint Presentation</vt:lpstr>
      <vt:lpstr>TIMES EDUCATION ICON AWARD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MISAESTHETICS </vt:lpstr>
      <vt:lpstr>PowerPoint Presentation</vt:lpstr>
      <vt:lpstr>PowerPoint Presentation</vt:lpstr>
      <vt:lpstr>Ms. Khushi Krishna from CP – IV D won IX Rank in Maharashtra State Championship,2018-2019 of the Marrs International Spelling  Bee in Category III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ACHIEVEMENTS</dc:title>
  <dc:creator>Admin-Shrutha Shetty</dc:creator>
  <cp:lastModifiedBy>Admin-Shrutha Shetty</cp:lastModifiedBy>
  <cp:revision>11</cp:revision>
  <dcterms:created xsi:type="dcterms:W3CDTF">2021-07-12T09:21:12Z</dcterms:created>
  <dcterms:modified xsi:type="dcterms:W3CDTF">2022-07-27T07:57:12Z</dcterms:modified>
</cp:coreProperties>
</file>