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8" r:id="rId3"/>
    <p:sldId id="289" r:id="rId4"/>
    <p:sldId id="286" r:id="rId5"/>
    <p:sldId id="275" r:id="rId6"/>
    <p:sldId id="290" r:id="rId7"/>
    <p:sldId id="291" r:id="rId8"/>
    <p:sldId id="287" r:id="rId9"/>
    <p:sldId id="285" r:id="rId10"/>
    <p:sldId id="277" r:id="rId11"/>
    <p:sldId id="278" r:id="rId12"/>
    <p:sldId id="282" r:id="rId13"/>
    <p:sldId id="276" r:id="rId14"/>
    <p:sldId id="283" r:id="rId15"/>
    <p:sldId id="284" r:id="rId16"/>
    <p:sldId id="279" r:id="rId17"/>
    <p:sldId id="28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7/14/2021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7/14/2021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7/14/2021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7/14/2021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7/14/2021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7/14/2021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7/14/2021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7/14/2021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160" y="1098388"/>
            <a:ext cx="10318418" cy="4394988"/>
          </a:xfrm>
        </p:spPr>
        <p:txBody>
          <a:bodyPr/>
          <a:lstStyle/>
          <a:p>
            <a:r>
              <a:rPr lang="en-IN" dirty="0" smtClean="0">
                <a:solidFill>
                  <a:srgbClr val="C00000"/>
                </a:solidFill>
              </a:rPr>
              <a:t>ACHIEVEMENTS</a:t>
            </a:r>
            <a:r>
              <a:rPr lang="en-IN" dirty="0" smtClean="0"/>
              <a:t> </a:t>
            </a:r>
            <a:endParaRPr lang="en-IN" dirty="0"/>
          </a:p>
        </p:txBody>
      </p:sp>
      <p:sp>
        <p:nvSpPr>
          <p:cNvPr id="3" name="Subtitle 2"/>
          <p:cNvSpPr>
            <a:spLocks noGrp="1"/>
          </p:cNvSpPr>
          <p:nvPr>
            <p:ph type="subTitle" idx="1"/>
          </p:nvPr>
        </p:nvSpPr>
        <p:spPr>
          <a:xfrm>
            <a:off x="2099135" y="4137518"/>
            <a:ext cx="8045373" cy="742279"/>
          </a:xfrm>
        </p:spPr>
        <p:txBody>
          <a:bodyPr>
            <a:noAutofit/>
          </a:bodyPr>
          <a:lstStyle/>
          <a:p>
            <a:r>
              <a:rPr lang="en-IN" sz="4800" dirty="0" smtClean="0">
                <a:solidFill>
                  <a:srgbClr val="C00000"/>
                </a:solidFill>
              </a:rPr>
              <a:t>2018-2019</a:t>
            </a:r>
            <a:endParaRPr lang="en-IN" sz="4800" dirty="0">
              <a:solidFill>
                <a:srgbClr val="C00000"/>
              </a:solidFill>
            </a:endParaRPr>
          </a:p>
        </p:txBody>
      </p:sp>
    </p:spTree>
    <p:extLst>
      <p:ext uri="{BB962C8B-B14F-4D97-AF65-F5344CB8AC3E}">
        <p14:creationId xmlns:p14="http://schemas.microsoft.com/office/powerpoint/2010/main" val="149167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990600"/>
            <a:ext cx="9338256" cy="5562600"/>
          </a:xfrm>
        </p:spPr>
        <p:txBody>
          <a:bodyPr/>
          <a:lstStyle/>
          <a:p>
            <a:pPr marL="109537" indent="0">
              <a:buNone/>
              <a:defRPr/>
            </a:pPr>
            <a:r>
              <a:rPr lang="en-US" b="1" dirty="0"/>
              <a:t> </a:t>
            </a:r>
            <a:endParaRPr lang="en-US" sz="2800" dirty="0"/>
          </a:p>
          <a:p>
            <a:pPr algn="just">
              <a:defRPr/>
            </a:pPr>
            <a:r>
              <a:rPr lang="en-IN" sz="2800" b="1" dirty="0">
                <a:solidFill>
                  <a:srgbClr val="C00000"/>
                </a:solidFill>
                <a:latin typeface="Imprint MT Shadow" pitchFamily="82" charset="0"/>
              </a:rPr>
              <a:t>The school has been recognized as the 7th  best International School in Maharashtra, 7th in Mumbai and the 11th best International School in India by Education Today School Ranking Survey 2018-19.</a:t>
            </a:r>
          </a:p>
          <a:p>
            <a:pPr algn="just">
              <a:defRPr/>
            </a:pPr>
            <a:endParaRPr lang="en-IN" sz="2800" b="1" dirty="0">
              <a:solidFill>
                <a:srgbClr val="C00000"/>
              </a:solidFill>
              <a:latin typeface="Imprint MT Shadow" pitchFamily="82" charset="0"/>
            </a:endParaRPr>
          </a:p>
          <a:p>
            <a:pPr algn="just">
              <a:defRPr/>
            </a:pPr>
            <a:r>
              <a:rPr lang="en-US" sz="2800" b="1" dirty="0">
                <a:solidFill>
                  <a:srgbClr val="C00000"/>
                </a:solidFill>
                <a:latin typeface="Imprint MT Shadow" pitchFamily="82" charset="0"/>
              </a:rPr>
              <a:t>Our school has been listed among Top 50 Schools that are recognized as 'Future 50 Schools Shaping Success', under the International Curriculum Category. </a:t>
            </a:r>
            <a:endParaRPr lang="en-IN" sz="2800" b="1" dirty="0">
              <a:solidFill>
                <a:srgbClr val="C00000"/>
              </a:solidFill>
              <a:latin typeface="Imprint MT Shadow" pitchFamily="82" charset="0"/>
            </a:endParaRPr>
          </a:p>
          <a:p>
            <a:pPr>
              <a:defRPr/>
            </a:pPr>
            <a:endParaRPr lang="en-IN" sz="2800" b="1" dirty="0">
              <a:solidFill>
                <a:srgbClr val="C00000"/>
              </a:solidFill>
              <a:latin typeface="Imprint MT Shadow" pitchFamily="82" charset="0"/>
            </a:endParaRPr>
          </a:p>
          <a:p>
            <a:pPr>
              <a:defRPr/>
            </a:pPr>
            <a:endParaRPr lang="en-IN" sz="2400" dirty="0"/>
          </a:p>
          <a:p>
            <a:pPr>
              <a:defRPr/>
            </a:pPr>
            <a:endParaRPr lang="en-IN" sz="2800" dirty="0"/>
          </a:p>
          <a:p>
            <a:pPr>
              <a:defRPr/>
            </a:pPr>
            <a:endParaRPr lang="en-IN" dirty="0"/>
          </a:p>
        </p:txBody>
      </p:sp>
    </p:spTree>
    <p:extLst>
      <p:ext uri="{BB962C8B-B14F-4D97-AF65-F5344CB8AC3E}">
        <p14:creationId xmlns:p14="http://schemas.microsoft.com/office/powerpoint/2010/main" val="695366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1981199" y="914400"/>
            <a:ext cx="9210541" cy="5092700"/>
          </a:xfrm>
        </p:spPr>
        <p:txBody>
          <a:bodyPr/>
          <a:lstStyle/>
          <a:p>
            <a:endParaRPr lang="en-US" altLang="en-US" b="1" dirty="0" smtClean="0"/>
          </a:p>
          <a:p>
            <a:endParaRPr lang="en-IN" altLang="en-US" dirty="0" smtClean="0"/>
          </a:p>
          <a:p>
            <a:pPr algn="just"/>
            <a:r>
              <a:rPr lang="en-US" altLang="en-US" dirty="0" smtClean="0"/>
              <a:t> </a:t>
            </a:r>
            <a:r>
              <a:rPr lang="en-US" sz="2800" b="1" dirty="0">
                <a:solidFill>
                  <a:srgbClr val="C00000"/>
                </a:solidFill>
                <a:latin typeface="Imprint MT Shadow" pitchFamily="82" charset="0"/>
              </a:rPr>
              <a:t>Martial Arts : Students of Checkpoint and CP participated in </a:t>
            </a:r>
            <a:r>
              <a:rPr lang="en-US" sz="2800" b="1" dirty="0" err="1">
                <a:solidFill>
                  <a:srgbClr val="C00000"/>
                </a:solidFill>
                <a:latin typeface="Imprint MT Shadow" pitchFamily="82" charset="0"/>
              </a:rPr>
              <a:t>Chitah</a:t>
            </a:r>
            <a:r>
              <a:rPr lang="en-US" sz="2800" b="1" dirty="0">
                <a:solidFill>
                  <a:srgbClr val="C00000"/>
                </a:solidFill>
                <a:latin typeface="Imprint MT Shadow" pitchFamily="82" charset="0"/>
              </a:rPr>
              <a:t> </a:t>
            </a:r>
            <a:r>
              <a:rPr lang="en-US" sz="2800" b="1" dirty="0" err="1">
                <a:solidFill>
                  <a:srgbClr val="C00000"/>
                </a:solidFill>
                <a:latin typeface="Imprint MT Shadow" pitchFamily="82" charset="0"/>
              </a:rPr>
              <a:t>Jeet</a:t>
            </a:r>
            <a:r>
              <a:rPr lang="en-US" sz="2800" b="1" dirty="0">
                <a:solidFill>
                  <a:srgbClr val="C00000"/>
                </a:solidFill>
                <a:latin typeface="Imprint MT Shadow" pitchFamily="82" charset="0"/>
              </a:rPr>
              <a:t> Kune Do Global Sports Federation National Championship of Martial arts and they got second position. </a:t>
            </a:r>
          </a:p>
          <a:p>
            <a:pPr algn="just"/>
            <a:r>
              <a:rPr lang="en-US" sz="2800" b="1" dirty="0">
                <a:solidFill>
                  <a:srgbClr val="C00000"/>
                </a:solidFill>
                <a:latin typeface="Imprint MT Shadow" pitchFamily="82" charset="0"/>
              </a:rPr>
              <a:t>( Gold : 12,  Silver : 13 and Bronze: 4 )</a:t>
            </a:r>
            <a:endParaRPr lang="en-IN" sz="2800" b="1" dirty="0">
              <a:solidFill>
                <a:srgbClr val="C00000"/>
              </a:solidFill>
              <a:latin typeface="Imprint MT Shadow" pitchFamily="82" charset="0"/>
            </a:endParaRPr>
          </a:p>
          <a:p>
            <a:pPr algn="just"/>
            <a:endParaRPr lang="en-IN" sz="2800" b="1" dirty="0">
              <a:solidFill>
                <a:srgbClr val="C00000"/>
              </a:solidFill>
              <a:latin typeface="Imprint MT Shadow" pitchFamily="82" charset="0"/>
            </a:endParaRPr>
          </a:p>
          <a:p>
            <a:pPr algn="just"/>
            <a:endParaRPr lang="en-US" altLang="en-US" sz="2800" b="1" dirty="0">
              <a:solidFill>
                <a:srgbClr val="C00000"/>
              </a:solidFill>
              <a:latin typeface="Imprint MT Shadow" pitchFamily="82" charset="0"/>
            </a:endParaRPr>
          </a:p>
        </p:txBody>
      </p:sp>
    </p:spTree>
    <p:extLst>
      <p:ext uri="{BB962C8B-B14F-4D97-AF65-F5344CB8AC3E}">
        <p14:creationId xmlns:p14="http://schemas.microsoft.com/office/powerpoint/2010/main" val="2951189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2571" y="514081"/>
            <a:ext cx="9711744" cy="5693535"/>
          </a:xfrm>
        </p:spPr>
        <p:txBody>
          <a:bodyPr/>
          <a:lstStyle/>
          <a:p>
            <a:pPr marL="109537" indent="0">
              <a:buNone/>
              <a:defRPr/>
            </a:pPr>
            <a:r>
              <a:rPr lang="en-US" b="1" dirty="0"/>
              <a:t> </a:t>
            </a:r>
            <a:endParaRPr lang="en-US" sz="2800" dirty="0"/>
          </a:p>
          <a:p>
            <a:pPr algn="just">
              <a:defRPr/>
            </a:pPr>
            <a:r>
              <a:rPr lang="en-IN" sz="2800" b="1" dirty="0">
                <a:solidFill>
                  <a:srgbClr val="C00000"/>
                </a:solidFill>
                <a:latin typeface="Imprint MT Shadow" pitchFamily="82" charset="0"/>
              </a:rPr>
              <a:t>The school has been recognized as the 20th best International School in Maharashtra and the 27th best International School in India by Education World India School Ranking Survey 2018-19.</a:t>
            </a:r>
          </a:p>
          <a:p>
            <a:pPr algn="just">
              <a:defRPr/>
            </a:pPr>
            <a:endParaRPr lang="en-IN" sz="2800" b="1" dirty="0">
              <a:solidFill>
                <a:srgbClr val="C00000"/>
              </a:solidFill>
              <a:latin typeface="Imprint MT Shadow" pitchFamily="82" charset="0"/>
            </a:endParaRPr>
          </a:p>
          <a:p>
            <a:pPr algn="just">
              <a:defRPr/>
            </a:pPr>
            <a:r>
              <a:rPr lang="en-US" sz="2800" b="1" dirty="0">
                <a:solidFill>
                  <a:srgbClr val="C00000"/>
                </a:solidFill>
                <a:latin typeface="Imprint MT Shadow" pitchFamily="82" charset="0"/>
              </a:rPr>
              <a:t>A sample respondents database of 12,214 educationists, principals, teachers, parents and students in 27 cities and education hubs across India were interviewed to rate the country’s Top 1,000 schools on 14 parameters of education </a:t>
            </a:r>
            <a:endParaRPr lang="en-IN" sz="2800" b="1" dirty="0">
              <a:solidFill>
                <a:srgbClr val="C00000"/>
              </a:solidFill>
              <a:latin typeface="Imprint MT Shadow" pitchFamily="82" charset="0"/>
            </a:endParaRPr>
          </a:p>
          <a:p>
            <a:pPr>
              <a:defRPr/>
            </a:pPr>
            <a:endParaRPr lang="en-IN" sz="2400" dirty="0"/>
          </a:p>
          <a:p>
            <a:pPr>
              <a:defRPr/>
            </a:pPr>
            <a:endParaRPr lang="en-IN" sz="2800" dirty="0"/>
          </a:p>
          <a:p>
            <a:pPr>
              <a:defRPr/>
            </a:pPr>
            <a:endParaRPr lang="en-IN" sz="2800" dirty="0"/>
          </a:p>
          <a:p>
            <a:pPr>
              <a:defRPr/>
            </a:pPr>
            <a:endParaRPr lang="en-IN" dirty="0"/>
          </a:p>
        </p:txBody>
      </p:sp>
    </p:spTree>
    <p:extLst>
      <p:ext uri="{BB962C8B-B14F-4D97-AF65-F5344CB8AC3E}">
        <p14:creationId xmlns:p14="http://schemas.microsoft.com/office/powerpoint/2010/main" val="1646296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Placeholder 4"/>
          <p:cNvSpPr>
            <a:spLocks noGrp="1"/>
          </p:cNvSpPr>
          <p:nvPr>
            <p:ph type="body" sz="half" idx="3"/>
          </p:nvPr>
        </p:nvSpPr>
        <p:spPr>
          <a:xfrm>
            <a:off x="6169026" y="5410200"/>
            <a:ext cx="4041775" cy="762000"/>
          </a:xfrm>
          <a:ln>
            <a:headEnd/>
            <a:tailEnd/>
          </a:ln>
        </p:spPr>
        <p:txBody>
          <a:bodyPr/>
          <a:lstStyle/>
          <a:p>
            <a:endParaRPr lang="en-IN" smtClean="0"/>
          </a:p>
        </p:txBody>
      </p:sp>
      <p:sp>
        <p:nvSpPr>
          <p:cNvPr id="14341" name="Content Placeholder 1"/>
          <p:cNvSpPr>
            <a:spLocks noGrp="1"/>
          </p:cNvSpPr>
          <p:nvPr>
            <p:ph sz="quarter" idx="2"/>
          </p:nvPr>
        </p:nvSpPr>
        <p:spPr>
          <a:xfrm>
            <a:off x="1530439" y="1344768"/>
            <a:ext cx="3574961" cy="5360831"/>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noAutofit/>
          </a:bodyPr>
          <a:lstStyle/>
          <a:p>
            <a:r>
              <a:rPr lang="en-US" sz="3200" b="1" dirty="0" err="1">
                <a:solidFill>
                  <a:srgbClr val="C00000"/>
                </a:solidFill>
                <a:latin typeface="Imprint MT Shadow" pitchFamily="82" charset="0"/>
              </a:rPr>
              <a:t>Vedant</a:t>
            </a:r>
            <a:r>
              <a:rPr lang="en-US" sz="3200" b="1" dirty="0">
                <a:solidFill>
                  <a:srgbClr val="C00000"/>
                </a:solidFill>
                <a:latin typeface="Imprint MT Shadow" pitchFamily="82" charset="0"/>
              </a:rPr>
              <a:t> </a:t>
            </a:r>
            <a:r>
              <a:rPr lang="en-US" sz="3200" b="1" dirty="0" err="1">
                <a:solidFill>
                  <a:srgbClr val="C00000"/>
                </a:solidFill>
                <a:latin typeface="Imprint MT Shadow" pitchFamily="82" charset="0"/>
              </a:rPr>
              <a:t>Ganatra</a:t>
            </a:r>
            <a:r>
              <a:rPr lang="en-US" sz="3200" b="1" dirty="0">
                <a:solidFill>
                  <a:srgbClr val="C00000"/>
                </a:solidFill>
                <a:latin typeface="Imprint MT Shadow" pitchFamily="82" charset="0"/>
              </a:rPr>
              <a:t> and </a:t>
            </a:r>
            <a:r>
              <a:rPr lang="en-US" sz="3200" b="1" dirty="0" err="1">
                <a:solidFill>
                  <a:srgbClr val="C00000"/>
                </a:solidFill>
                <a:latin typeface="Imprint MT Shadow" pitchFamily="82" charset="0"/>
              </a:rPr>
              <a:t>Rachit</a:t>
            </a:r>
            <a:r>
              <a:rPr lang="en-US" sz="3200" b="1" dirty="0">
                <a:solidFill>
                  <a:srgbClr val="C00000"/>
                </a:solidFill>
                <a:latin typeface="Imprint MT Shadow" pitchFamily="82" charset="0"/>
              </a:rPr>
              <a:t> Mehta won second position in a debate conducted at Hiranandani Hospital on Topic- HIV Aids</a:t>
            </a:r>
            <a:endParaRPr lang="en-IN" sz="3200" b="1" dirty="0">
              <a:solidFill>
                <a:srgbClr val="C00000"/>
              </a:solidFill>
              <a:latin typeface="Imprint MT Shadow" pitchFamily="82" charset="0"/>
            </a:endParaRPr>
          </a:p>
        </p:txBody>
      </p:sp>
      <p:pic>
        <p:nvPicPr>
          <p:cNvPr id="14342" name="Picture 4"/>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5257800" y="762000"/>
            <a:ext cx="5105400" cy="5943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45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1677" y="727658"/>
            <a:ext cx="10377945" cy="5235261"/>
          </a:xfrm>
        </p:spPr>
        <p:txBody>
          <a:bodyPr>
            <a:normAutofit fontScale="77500" lnSpcReduction="20000"/>
          </a:bodyPr>
          <a:lstStyle/>
          <a:p>
            <a:pPr>
              <a:defRPr/>
            </a:pPr>
            <a:endParaRPr lang="en-US" dirty="0"/>
          </a:p>
          <a:p>
            <a:pPr algn="just">
              <a:defRPr/>
            </a:pPr>
            <a:r>
              <a:rPr lang="en-US" sz="3800" b="1" dirty="0">
                <a:solidFill>
                  <a:srgbClr val="C00000"/>
                </a:solidFill>
                <a:latin typeface="Imprint MT Shadow" pitchFamily="82" charset="0"/>
              </a:rPr>
              <a:t>Our school has been listed among Top 50 Schools that are recognized as 'Future 50 Schools Shaping Success', under the International Curriculum Category. </a:t>
            </a:r>
            <a:endParaRPr lang="en-IN" sz="3800" b="1" dirty="0">
              <a:solidFill>
                <a:srgbClr val="C00000"/>
              </a:solidFill>
              <a:latin typeface="Imprint MT Shadow" pitchFamily="82" charset="0"/>
            </a:endParaRPr>
          </a:p>
          <a:p>
            <a:pPr marL="109537" indent="0" algn="just">
              <a:buNone/>
              <a:defRPr/>
            </a:pPr>
            <a:endParaRPr lang="en-IN" sz="3800" b="1" dirty="0">
              <a:solidFill>
                <a:srgbClr val="C00000"/>
              </a:solidFill>
              <a:latin typeface="Imprint MT Shadow" pitchFamily="82" charset="0"/>
            </a:endParaRPr>
          </a:p>
          <a:p>
            <a:pPr marL="109537" indent="0" algn="just">
              <a:buNone/>
              <a:defRPr/>
            </a:pPr>
            <a:r>
              <a:rPr lang="en-IN" sz="3800" b="1" dirty="0">
                <a:solidFill>
                  <a:srgbClr val="C00000"/>
                </a:solidFill>
                <a:latin typeface="Imprint MT Shadow" pitchFamily="82" charset="0"/>
              </a:rPr>
              <a:t>Future 50 Schools Shaping Success is a premium annual evaluation of progressive schools across India conceptualised by industry powerhouses – </a:t>
            </a:r>
            <a:r>
              <a:rPr lang="en-IN" sz="3800" b="1" dirty="0" smtClean="0">
                <a:solidFill>
                  <a:srgbClr val="C00000"/>
                </a:solidFill>
                <a:latin typeface="Imprint MT Shadow" pitchFamily="82" charset="0"/>
              </a:rPr>
              <a:t>University</a:t>
            </a:r>
            <a:r>
              <a:rPr lang="en-IN" sz="3800" b="1" dirty="0">
                <a:solidFill>
                  <a:srgbClr val="C00000"/>
                </a:solidFill>
                <a:latin typeface="Imprint MT Shadow" pitchFamily="82" charset="0"/>
              </a:rPr>
              <a:t> (Education Partner), Fortune India (Media Partner) and </a:t>
            </a:r>
            <a:r>
              <a:rPr lang="en-IN" sz="3800" b="1" dirty="0" err="1" smtClean="0">
                <a:solidFill>
                  <a:srgbClr val="C00000"/>
                </a:solidFill>
                <a:latin typeface="Imprint MT Shadow" pitchFamily="82" charset="0"/>
              </a:rPr>
              <a:t>Pwc</a:t>
            </a:r>
            <a:r>
              <a:rPr lang="en-IN" sz="3800" b="1" dirty="0">
                <a:solidFill>
                  <a:srgbClr val="C00000"/>
                </a:solidFill>
                <a:latin typeface="Imprint MT Shadow" pitchFamily="82" charset="0"/>
              </a:rPr>
              <a:t> (Process Advisers). </a:t>
            </a:r>
            <a:r>
              <a:rPr lang="en-IN" sz="3800" b="1" dirty="0">
                <a:solidFill>
                  <a:srgbClr val="C00000"/>
                </a:solidFill>
                <a:latin typeface="Imprint MT Shadow" pitchFamily="82" charset="0"/>
              </a:rPr>
              <a:t>On the lines of the illustrious Fortune 500 Companies, the Future 50 initiative takes schools through a stringent transparent evaluation process. </a:t>
            </a:r>
          </a:p>
          <a:p>
            <a:pPr algn="just">
              <a:defRPr/>
            </a:pPr>
            <a:endParaRPr lang="en-IN" sz="3800" b="1" dirty="0">
              <a:solidFill>
                <a:srgbClr val="C00000"/>
              </a:solidFill>
              <a:latin typeface="Imprint MT Shadow" pitchFamily="82" charset="0"/>
            </a:endParaRPr>
          </a:p>
        </p:txBody>
      </p:sp>
    </p:spTree>
    <p:extLst>
      <p:ext uri="{BB962C8B-B14F-4D97-AF65-F5344CB8AC3E}">
        <p14:creationId xmlns:p14="http://schemas.microsoft.com/office/powerpoint/2010/main" val="3635421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878190" y="1410237"/>
            <a:ext cx="10178322" cy="3593591"/>
          </a:xfrm>
        </p:spPr>
        <p:txBody>
          <a:bodyPr>
            <a:normAutofit fontScale="85000" lnSpcReduction="10000"/>
          </a:bodyPr>
          <a:lstStyle/>
          <a:p>
            <a:pPr algn="just"/>
            <a:r>
              <a:rPr lang="en-IN" sz="2900" b="1" dirty="0">
                <a:solidFill>
                  <a:srgbClr val="C00000"/>
                </a:solidFill>
                <a:latin typeface="Imprint MT Shadow" pitchFamily="82" charset="0"/>
              </a:rPr>
              <a:t>Our school has been ranked No 11 in India, No 7 in Maharashtra and No 7 in Mumbai in Category ‘India’s Top 20 International Schools’ in a survey conducted by Education Today co</a:t>
            </a:r>
            <a:r>
              <a:rPr lang="en-IN" sz="2900" b="1" dirty="0" smtClean="0">
                <a:solidFill>
                  <a:srgbClr val="C00000"/>
                </a:solidFill>
                <a:latin typeface="Imprint MT Shadow" pitchFamily="82" charset="0"/>
              </a:rPr>
              <a:t>.</a:t>
            </a:r>
          </a:p>
          <a:p>
            <a:pPr algn="just"/>
            <a:endParaRPr lang="en-IN" sz="2900" b="1" dirty="0">
              <a:solidFill>
                <a:srgbClr val="C00000"/>
              </a:solidFill>
              <a:latin typeface="Imprint MT Shadow" pitchFamily="82" charset="0"/>
            </a:endParaRPr>
          </a:p>
          <a:p>
            <a:pPr algn="just"/>
            <a:r>
              <a:rPr lang="en-IN" sz="2900" b="1" dirty="0">
                <a:solidFill>
                  <a:srgbClr val="C00000"/>
                </a:solidFill>
                <a:latin typeface="Imprint MT Shadow" pitchFamily="82" charset="0"/>
              </a:rPr>
              <a:t>The 10 parameters are Academic reputation, Infrastructure provision, Innovative Teaching, Safety and Hygiene, Individual attention, Sports education, Value for Money, Holistic Development, Leadership Management quality and Co-curricular activities.</a:t>
            </a:r>
          </a:p>
          <a:p>
            <a:endParaRPr lang="en-IN" sz="2800" dirty="0"/>
          </a:p>
          <a:p>
            <a:endParaRPr lang="en-IN" dirty="0" smtClean="0"/>
          </a:p>
        </p:txBody>
      </p:sp>
    </p:spTree>
    <p:extLst>
      <p:ext uri="{BB962C8B-B14F-4D97-AF65-F5344CB8AC3E}">
        <p14:creationId xmlns:p14="http://schemas.microsoft.com/office/powerpoint/2010/main" val="244087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sz="half" idx="2"/>
          </p:nvPr>
        </p:nvSpPr>
        <p:spPr>
          <a:xfrm>
            <a:off x="1257300" y="631064"/>
            <a:ext cx="4800600" cy="5274435"/>
          </a:xfrm>
        </p:spPr>
        <p:txBody>
          <a:bodyPr>
            <a:normAutofit/>
          </a:bodyPr>
          <a:lstStyle/>
          <a:p>
            <a:pPr algn="just"/>
            <a:r>
              <a:rPr lang="en-IN" sz="3000" b="1" dirty="0">
                <a:solidFill>
                  <a:srgbClr val="C00000"/>
                </a:solidFill>
                <a:latin typeface="Imprint MT Shadow" pitchFamily="82" charset="0"/>
              </a:rPr>
              <a:t>The U-16 Girls and Boys team have won bronze medals in Handball in SFA tournament</a:t>
            </a:r>
          </a:p>
          <a:p>
            <a:pPr algn="just"/>
            <a:endParaRPr lang="en-IN" sz="3000" b="1" dirty="0">
              <a:solidFill>
                <a:srgbClr val="C00000"/>
              </a:solidFill>
              <a:latin typeface="Imprint MT Shadow" pitchFamily="82" charset="0"/>
            </a:endParaRPr>
          </a:p>
          <a:p>
            <a:pPr algn="just"/>
            <a:r>
              <a:rPr lang="en-US" sz="3000" b="1" dirty="0">
                <a:solidFill>
                  <a:srgbClr val="C00000"/>
                </a:solidFill>
                <a:latin typeface="Imprint MT Shadow" pitchFamily="82" charset="0"/>
              </a:rPr>
              <a:t> For MSSA, Under 16 basketball team of girls won second round and qualified for quarter final. </a:t>
            </a:r>
            <a:endParaRPr lang="en-IN" sz="3000" b="1" dirty="0">
              <a:solidFill>
                <a:srgbClr val="C00000"/>
              </a:solidFill>
              <a:latin typeface="Imprint MT Shadow" pitchFamily="82" charset="0"/>
            </a:endParaRPr>
          </a:p>
          <a:p>
            <a:pPr algn="just"/>
            <a:endParaRPr lang="en-IN" sz="3000" b="1" dirty="0">
              <a:solidFill>
                <a:srgbClr val="C00000"/>
              </a:solidFill>
              <a:latin typeface="Imprint MT Shadow" pitchFamily="82" charset="0"/>
            </a:endParaRPr>
          </a:p>
          <a:p>
            <a:endParaRPr lang="en-IN" altLang="en-US" sz="3600" dirty="0"/>
          </a:p>
        </p:txBody>
      </p:sp>
      <p:pic>
        <p:nvPicPr>
          <p:cNvPr id="8"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6286433" y="528032"/>
            <a:ext cx="5341544" cy="52744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033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1135768" y="920841"/>
            <a:ext cx="10178322" cy="5029198"/>
          </a:xfrm>
        </p:spPr>
        <p:txBody>
          <a:bodyPr>
            <a:noAutofit/>
          </a:bodyPr>
          <a:lstStyle/>
          <a:p>
            <a:pPr algn="just"/>
            <a:r>
              <a:rPr lang="en-US" sz="3200" b="1" dirty="0" err="1">
                <a:solidFill>
                  <a:srgbClr val="C00000"/>
                </a:solidFill>
                <a:latin typeface="Imprint MT Shadow" pitchFamily="82" charset="0"/>
              </a:rPr>
              <a:t>Rahil</a:t>
            </a:r>
            <a:r>
              <a:rPr lang="en-US" sz="3200" b="1" dirty="0">
                <a:solidFill>
                  <a:srgbClr val="C00000"/>
                </a:solidFill>
                <a:latin typeface="Imprint MT Shadow" pitchFamily="82" charset="0"/>
              </a:rPr>
              <a:t> </a:t>
            </a:r>
            <a:r>
              <a:rPr lang="en-US" sz="3200" b="1" dirty="0" err="1">
                <a:solidFill>
                  <a:srgbClr val="C00000"/>
                </a:solidFill>
                <a:latin typeface="Imprint MT Shadow" pitchFamily="82" charset="0"/>
              </a:rPr>
              <a:t>Baig</a:t>
            </a:r>
            <a:r>
              <a:rPr lang="en-US" sz="3200" b="1" dirty="0">
                <a:solidFill>
                  <a:srgbClr val="C00000"/>
                </a:solidFill>
                <a:latin typeface="Imprint MT Shadow" pitchFamily="82" charset="0"/>
              </a:rPr>
              <a:t> from Check Point III won Second position in Long Jump at Reliance Athletic Meet and he secured third place in 80 </a:t>
            </a:r>
            <a:r>
              <a:rPr lang="en-US" sz="3200" b="1" dirty="0" err="1">
                <a:solidFill>
                  <a:srgbClr val="C00000"/>
                </a:solidFill>
                <a:latin typeface="Imprint MT Shadow" pitchFamily="82" charset="0"/>
              </a:rPr>
              <a:t>mts</a:t>
            </a:r>
            <a:r>
              <a:rPr lang="en-US" sz="3200" b="1" dirty="0">
                <a:solidFill>
                  <a:srgbClr val="C00000"/>
                </a:solidFill>
                <a:latin typeface="Imprint MT Shadow" pitchFamily="82" charset="0"/>
              </a:rPr>
              <a:t> hurdle race in </a:t>
            </a:r>
            <a:r>
              <a:rPr lang="en-US" sz="3200" b="1" dirty="0" err="1">
                <a:solidFill>
                  <a:srgbClr val="C00000"/>
                </a:solidFill>
                <a:latin typeface="Imprint MT Shadow" pitchFamily="82" charset="0"/>
              </a:rPr>
              <a:t>Prabodhan</a:t>
            </a:r>
            <a:r>
              <a:rPr lang="en-US" sz="3200" b="1" dirty="0">
                <a:solidFill>
                  <a:srgbClr val="C00000"/>
                </a:solidFill>
                <a:latin typeface="Imprint MT Shadow" pitchFamily="82" charset="0"/>
              </a:rPr>
              <a:t> Athletic meet at </a:t>
            </a:r>
            <a:r>
              <a:rPr lang="en-US" sz="3200" b="1" dirty="0" err="1">
                <a:solidFill>
                  <a:srgbClr val="C00000"/>
                </a:solidFill>
                <a:latin typeface="Imprint MT Shadow" pitchFamily="82" charset="0"/>
              </a:rPr>
              <a:t>Goregaon</a:t>
            </a:r>
            <a:r>
              <a:rPr lang="en-US" sz="3200" b="1" dirty="0">
                <a:solidFill>
                  <a:srgbClr val="C00000"/>
                </a:solidFill>
                <a:latin typeface="Imprint MT Shadow" pitchFamily="82" charset="0"/>
              </a:rPr>
              <a:t>.</a:t>
            </a:r>
            <a:endParaRPr lang="en-IN" sz="3200" b="1" dirty="0">
              <a:solidFill>
                <a:srgbClr val="C00000"/>
              </a:solidFill>
              <a:latin typeface="Imprint MT Shadow" pitchFamily="82" charset="0"/>
            </a:endParaRPr>
          </a:p>
          <a:p>
            <a:pPr algn="just"/>
            <a:r>
              <a:rPr lang="en-US" sz="3200" b="1" dirty="0">
                <a:solidFill>
                  <a:srgbClr val="C00000"/>
                </a:solidFill>
                <a:latin typeface="Imprint MT Shadow" pitchFamily="82" charset="0"/>
              </a:rPr>
              <a:t> </a:t>
            </a:r>
            <a:endParaRPr lang="en-IN" sz="3200" b="1" dirty="0">
              <a:solidFill>
                <a:srgbClr val="C00000"/>
              </a:solidFill>
              <a:latin typeface="Imprint MT Shadow" pitchFamily="82" charset="0"/>
            </a:endParaRPr>
          </a:p>
          <a:p>
            <a:pPr algn="just"/>
            <a:r>
              <a:rPr lang="en-US" sz="3200" b="1" dirty="0">
                <a:solidFill>
                  <a:srgbClr val="C00000"/>
                </a:solidFill>
                <a:latin typeface="Imprint MT Shadow" pitchFamily="82" charset="0"/>
              </a:rPr>
              <a:t> 33 students participated for MSSA athletics meet on 23rd to 25th November 2018. This was our first initiative towards Athletics as an individual event.</a:t>
            </a:r>
            <a:endParaRPr lang="en-IN" sz="3200" b="1" dirty="0">
              <a:solidFill>
                <a:srgbClr val="C00000"/>
              </a:solidFill>
              <a:latin typeface="Imprint MT Shadow" pitchFamily="82" charset="0"/>
            </a:endParaRPr>
          </a:p>
          <a:p>
            <a:pPr algn="just"/>
            <a:endParaRPr lang="en-IN" sz="3200" b="1" dirty="0">
              <a:solidFill>
                <a:srgbClr val="C00000"/>
              </a:solidFill>
              <a:latin typeface="Imprint MT Shadow" pitchFamily="82" charset="0"/>
            </a:endParaRPr>
          </a:p>
        </p:txBody>
      </p:sp>
    </p:spTree>
    <p:extLst>
      <p:ext uri="{BB962C8B-B14F-4D97-AF65-F5344CB8AC3E}">
        <p14:creationId xmlns:p14="http://schemas.microsoft.com/office/powerpoint/2010/main" val="338970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1678" y="382385"/>
            <a:ext cx="10178322" cy="609288"/>
          </a:xfrm>
        </p:spPr>
        <p:txBody>
          <a:bodyPr>
            <a:normAutofit/>
          </a:bodyPr>
          <a:lstStyle/>
          <a:p>
            <a:pPr algn="ctr">
              <a:defRPr/>
            </a:pPr>
            <a:r>
              <a:rPr lang="en-IN" sz="3200" dirty="0">
                <a:solidFill>
                  <a:srgbClr val="C00000"/>
                </a:solidFill>
              </a:rPr>
              <a:t>PROUD MOMENT - VISIT TO RASHTRAPATI BHAVAN</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6039" y="1331890"/>
            <a:ext cx="8229600" cy="5105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948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4"/>
          <p:cNvSpPr>
            <a:spLocks noGrp="1"/>
          </p:cNvSpPr>
          <p:nvPr>
            <p:ph type="body" idx="1"/>
          </p:nvPr>
        </p:nvSpPr>
        <p:spPr>
          <a:xfrm>
            <a:off x="1083885" y="5107758"/>
            <a:ext cx="4778062" cy="785612"/>
          </a:xfrm>
          <a:ln>
            <a:headEnd/>
            <a:tailEnd/>
          </a:ln>
        </p:spPr>
        <p:txBody>
          <a:bodyPr/>
          <a:lstStyle/>
          <a:p>
            <a:pPr algn="ctr"/>
            <a:r>
              <a:rPr lang="en-IN" sz="1800" dirty="0" err="1">
                <a:solidFill>
                  <a:srgbClr val="C00000"/>
                </a:solidFill>
                <a:latin typeface="Imprint MT Shadow" pitchFamily="82" charset="0"/>
              </a:rPr>
              <a:t>Vignesh</a:t>
            </a:r>
            <a:r>
              <a:rPr lang="en-IN" sz="1800" dirty="0">
                <a:solidFill>
                  <a:srgbClr val="C00000"/>
                </a:solidFill>
                <a:latin typeface="Imprint MT Shadow" pitchFamily="82" charset="0"/>
              </a:rPr>
              <a:t> </a:t>
            </a:r>
            <a:r>
              <a:rPr lang="en-IN" sz="1800" dirty="0" err="1">
                <a:solidFill>
                  <a:srgbClr val="C00000"/>
                </a:solidFill>
                <a:latin typeface="Imprint MT Shadow" pitchFamily="82" charset="0"/>
              </a:rPr>
              <a:t>Chettiar</a:t>
            </a:r>
            <a:r>
              <a:rPr lang="en-IN" sz="1800" dirty="0">
                <a:solidFill>
                  <a:srgbClr val="C00000"/>
                </a:solidFill>
                <a:latin typeface="Imprint MT Shadow" pitchFamily="82" charset="0"/>
              </a:rPr>
              <a:t>- Budding Star in Football and Cricket </a:t>
            </a:r>
          </a:p>
        </p:txBody>
      </p:sp>
      <p:sp>
        <p:nvSpPr>
          <p:cNvPr id="16388" name="Text Placeholder 5"/>
          <p:cNvSpPr>
            <a:spLocks noGrp="1"/>
          </p:cNvSpPr>
          <p:nvPr>
            <p:ph type="body" sz="half" idx="3"/>
          </p:nvPr>
        </p:nvSpPr>
        <p:spPr>
          <a:xfrm>
            <a:off x="6104587" y="4935179"/>
            <a:ext cx="4698644" cy="1130770"/>
          </a:xfrm>
          <a:ln>
            <a:headEnd/>
            <a:tailEnd/>
          </a:ln>
        </p:spPr>
        <p:txBody>
          <a:bodyPr/>
          <a:lstStyle/>
          <a:p>
            <a:pPr algn="ctr"/>
            <a:r>
              <a:rPr lang="en-IN" sz="1800" dirty="0" smtClean="0">
                <a:solidFill>
                  <a:srgbClr val="C00000"/>
                </a:solidFill>
                <a:latin typeface="Imprint MT Shadow" pitchFamily="82" charset="0"/>
              </a:rPr>
              <a:t>Benedict D’Souza-Budding </a:t>
            </a:r>
            <a:r>
              <a:rPr lang="en-IN" sz="1800" dirty="0">
                <a:solidFill>
                  <a:srgbClr val="C00000"/>
                </a:solidFill>
                <a:latin typeface="Imprint MT Shadow" pitchFamily="82" charset="0"/>
              </a:rPr>
              <a:t>Brigade Concert at NCPA</a:t>
            </a:r>
          </a:p>
          <a:p>
            <a:pPr algn="ctr"/>
            <a:endParaRPr lang="en-IN" dirty="0" smtClean="0"/>
          </a:p>
        </p:txBody>
      </p:sp>
      <p:sp>
        <p:nvSpPr>
          <p:cNvPr id="16390" name="Content Placeholder 6"/>
          <p:cNvSpPr>
            <a:spLocks noGrp="1"/>
          </p:cNvSpPr>
          <p:nvPr>
            <p:ph sz="quarter" idx="4"/>
          </p:nvPr>
        </p:nvSpPr>
        <p:spPr>
          <a:xfrm>
            <a:off x="6324601" y="546101"/>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marL="107950" indent="0">
              <a:spcBef>
                <a:spcPct val="0"/>
              </a:spcBef>
              <a:buNone/>
            </a:pPr>
            <a:endParaRPr lang="en-IN" smtClean="0"/>
          </a:p>
          <a:p>
            <a:pPr marL="107950" indent="0">
              <a:spcBef>
                <a:spcPct val="0"/>
              </a:spcBef>
              <a:buNone/>
            </a:pPr>
            <a:endParaRPr lang="en-IN" smtClean="0"/>
          </a:p>
          <a:p>
            <a:pPr marL="107950" indent="0">
              <a:spcBef>
                <a:spcPct val="0"/>
              </a:spcBef>
              <a:buNone/>
            </a:pPr>
            <a:endParaRPr lang="en-IN" smtClean="0"/>
          </a:p>
          <a:p>
            <a:pPr marL="107950" indent="0">
              <a:spcBef>
                <a:spcPct val="0"/>
              </a:spcBef>
              <a:buNone/>
            </a:pPr>
            <a:endParaRPr lang="en-IN" smtClean="0"/>
          </a:p>
          <a:p>
            <a:pPr marL="107950" indent="0">
              <a:spcBef>
                <a:spcPct val="0"/>
              </a:spcBef>
              <a:buNone/>
            </a:pPr>
            <a:endParaRPr lang="en-IN" smtClean="0"/>
          </a:p>
          <a:p>
            <a:pPr marL="107950" indent="0">
              <a:spcBef>
                <a:spcPct val="0"/>
              </a:spcBef>
              <a:buNone/>
            </a:pPr>
            <a:endParaRPr lang="en-IN" smtClean="0"/>
          </a:p>
          <a:p>
            <a:pPr marL="107950" indent="0">
              <a:spcBef>
                <a:spcPct val="0"/>
              </a:spcBef>
              <a:buNone/>
            </a:pPr>
            <a:endParaRPr lang="en-IN" smtClean="0"/>
          </a:p>
          <a:p>
            <a:pPr marL="107950" indent="0">
              <a:spcBef>
                <a:spcPct val="0"/>
              </a:spcBef>
              <a:buNone/>
            </a:pPr>
            <a:endParaRPr lang="en-IN" smtClean="0"/>
          </a:p>
          <a:p>
            <a:pPr marL="107950" indent="0">
              <a:spcBef>
                <a:spcPct val="0"/>
              </a:spcBef>
              <a:buNone/>
            </a:pPr>
            <a:endParaRPr lang="en-IN" smtClean="0"/>
          </a:p>
          <a:p>
            <a:pPr marL="107950" indent="0">
              <a:spcBef>
                <a:spcPct val="0"/>
              </a:spcBef>
              <a:buNone/>
            </a:pPr>
            <a:endParaRPr lang="en-IN" smtClean="0"/>
          </a:p>
          <a:p>
            <a:pPr marL="107950" indent="0">
              <a:spcBef>
                <a:spcPct val="0"/>
              </a:spcBef>
              <a:buNone/>
            </a:pPr>
            <a:endParaRPr lang="en-IN" smtClean="0"/>
          </a:p>
          <a:p>
            <a:pPr marL="107950" indent="0">
              <a:spcBef>
                <a:spcPct val="0"/>
              </a:spcBef>
              <a:buNone/>
            </a:pPr>
            <a:endParaRPr lang="en-IN" smtClean="0"/>
          </a:p>
          <a:p>
            <a:pPr marL="107950" indent="0">
              <a:spcBef>
                <a:spcPct val="0"/>
              </a:spcBef>
              <a:buNone/>
            </a:pPr>
            <a:endParaRPr lang="en-IN" smtClean="0"/>
          </a:p>
          <a:p>
            <a:pPr marL="107950" indent="0">
              <a:spcBef>
                <a:spcPct val="0"/>
              </a:spcBef>
              <a:buNone/>
            </a:pPr>
            <a:endParaRPr lang="en-IN" smtClean="0"/>
          </a:p>
          <a:p>
            <a:pPr marL="107950" indent="0">
              <a:spcBef>
                <a:spcPct val="0"/>
              </a:spcBef>
              <a:buNone/>
            </a:pPr>
            <a:endParaRPr lang="en-IN" smtClean="0"/>
          </a:p>
          <a:p>
            <a:pPr marL="107950" indent="0">
              <a:spcBef>
                <a:spcPct val="0"/>
              </a:spcBef>
              <a:buNone/>
            </a:pPr>
            <a:endParaRPr lang="en-IN" smtClean="0"/>
          </a:p>
          <a:p>
            <a:pPr marL="107950" indent="0">
              <a:spcBef>
                <a:spcPct val="0"/>
              </a:spcBef>
              <a:buNone/>
            </a:pPr>
            <a:endParaRPr lang="en-IN" smtClean="0"/>
          </a:p>
        </p:txBody>
      </p:sp>
      <p:pic>
        <p:nvPicPr>
          <p:cNvPr id="163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276" y="298832"/>
            <a:ext cx="4856001" cy="43890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885" y="421481"/>
            <a:ext cx="4516628" cy="44080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668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1678" y="189202"/>
            <a:ext cx="10178322" cy="1492132"/>
          </a:xfrm>
        </p:spPr>
        <p:txBody>
          <a:bodyPr>
            <a:noAutofit/>
          </a:bodyPr>
          <a:lstStyle/>
          <a:p>
            <a:pPr marL="228600" indent="-228600" algn="ctr">
              <a:lnSpc>
                <a:spcPct val="100000"/>
              </a:lnSpc>
              <a:spcBef>
                <a:spcPts val="700"/>
              </a:spcBef>
              <a:buClr>
                <a:schemeClr val="tx2"/>
              </a:buClr>
              <a:buFont typeface="Arial" panose="020B0604020202020204" pitchFamily="34" charset="0"/>
              <a:buChar char="•"/>
              <a:defRPr/>
            </a:pPr>
            <a:r>
              <a:rPr lang="en-IN" sz="1600" b="1" dirty="0">
                <a:solidFill>
                  <a:srgbClr val="C00000"/>
                </a:solidFill>
                <a:latin typeface="Imprint MT Shadow" pitchFamily="82" charset="0"/>
                <a:ea typeface="+mn-ea"/>
                <a:cs typeface="+mn-cs"/>
              </a:rPr>
              <a:t>The Student's Digest is a website which covers the success stories of toppers of all the </a:t>
            </a:r>
            <a:r>
              <a:rPr lang="en-IN" sz="1600" b="1" dirty="0" err="1">
                <a:solidFill>
                  <a:srgbClr val="C00000"/>
                </a:solidFill>
                <a:latin typeface="Imprint MT Shadow" pitchFamily="82" charset="0"/>
                <a:ea typeface="+mn-ea"/>
                <a:cs typeface="+mn-cs"/>
              </a:rPr>
              <a:t>boards.Our</a:t>
            </a:r>
            <a:r>
              <a:rPr lang="en-IN" sz="1600" b="1" dirty="0">
                <a:solidFill>
                  <a:srgbClr val="C00000"/>
                </a:solidFill>
                <a:latin typeface="Imprint MT Shadow" pitchFamily="82" charset="0"/>
                <a:ea typeface="+mn-ea"/>
                <a:cs typeface="+mn-cs"/>
              </a:rPr>
              <a:t> school topper from IGCSE II  </a:t>
            </a:r>
            <a:r>
              <a:rPr lang="en-IN" sz="1600" b="1" dirty="0" err="1">
                <a:solidFill>
                  <a:srgbClr val="C00000"/>
                </a:solidFill>
                <a:latin typeface="Imprint MT Shadow" pitchFamily="82" charset="0"/>
                <a:ea typeface="+mn-ea"/>
                <a:cs typeface="+mn-cs"/>
              </a:rPr>
              <a:t>Sanjotkaur</a:t>
            </a:r>
            <a:r>
              <a:rPr lang="en-IN" sz="1600" b="1" dirty="0">
                <a:solidFill>
                  <a:srgbClr val="C00000"/>
                </a:solidFill>
                <a:latin typeface="Imprint MT Shadow" pitchFamily="82" charset="0"/>
                <a:ea typeface="+mn-ea"/>
                <a:cs typeface="+mn-cs"/>
              </a:rPr>
              <a:t> </a:t>
            </a:r>
            <a:r>
              <a:rPr lang="en-IN" sz="1600" b="1" dirty="0" err="1">
                <a:solidFill>
                  <a:srgbClr val="C00000"/>
                </a:solidFill>
                <a:latin typeface="Imprint MT Shadow" pitchFamily="82" charset="0"/>
                <a:ea typeface="+mn-ea"/>
                <a:cs typeface="+mn-cs"/>
              </a:rPr>
              <a:t>Pruthi</a:t>
            </a:r>
            <a:r>
              <a:rPr lang="en-IN" sz="1600" b="1" dirty="0">
                <a:solidFill>
                  <a:srgbClr val="C00000"/>
                </a:solidFill>
                <a:latin typeface="Imprint MT Shadow" pitchFamily="82" charset="0"/>
                <a:ea typeface="+mn-ea"/>
                <a:cs typeface="+mn-cs"/>
              </a:rPr>
              <a:t> 's article is published in this website. </a:t>
            </a:r>
          </a:p>
        </p:txBody>
      </p:sp>
      <p:pic>
        <p:nvPicPr>
          <p:cNvPr id="133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481138"/>
            <a:ext cx="8229600" cy="48434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263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Content Placeholder 1"/>
          <p:cNvSpPr>
            <a:spLocks noGrp="1"/>
          </p:cNvSpPr>
          <p:nvPr>
            <p:ph sz="quarter" idx="2"/>
          </p:nvPr>
        </p:nvSpPr>
        <p:spPr>
          <a:xfrm>
            <a:off x="1616964" y="1470338"/>
            <a:ext cx="3200400" cy="4428186"/>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normAutofit/>
          </a:bodyPr>
          <a:lstStyle/>
          <a:p>
            <a:r>
              <a:rPr lang="en-US" sz="2800" b="1" dirty="0">
                <a:solidFill>
                  <a:srgbClr val="C00000"/>
                </a:solidFill>
                <a:latin typeface="Imprint MT Shadow" pitchFamily="82" charset="0"/>
              </a:rPr>
              <a:t>Arya Nair of IGCSE II  won a  scholarship of Rs.50000/- by Hindustan Times . </a:t>
            </a:r>
            <a:r>
              <a:rPr lang="en-US" sz="2800" b="1" dirty="0">
                <a:solidFill>
                  <a:srgbClr val="C00000"/>
                </a:solidFill>
                <a:latin typeface="Imprint MT Shadow" pitchFamily="82" charset="0"/>
              </a:rPr>
              <a:t>She was felicitated on 10th December at </a:t>
            </a:r>
            <a:r>
              <a:rPr lang="en-US" sz="2800" b="1" dirty="0" smtClean="0">
                <a:solidFill>
                  <a:srgbClr val="C00000"/>
                </a:solidFill>
                <a:latin typeface="Imprint MT Shadow" pitchFamily="82" charset="0"/>
              </a:rPr>
              <a:t>Rang </a:t>
            </a:r>
            <a:r>
              <a:rPr lang="en-US" sz="2800" b="1" dirty="0" err="1" smtClean="0">
                <a:solidFill>
                  <a:srgbClr val="C00000"/>
                </a:solidFill>
                <a:latin typeface="Imprint MT Shadow" pitchFamily="82" charset="0"/>
              </a:rPr>
              <a:t>Sharda</a:t>
            </a:r>
            <a:r>
              <a:rPr lang="en-US" dirty="0" smtClean="0"/>
              <a:t>.</a:t>
            </a:r>
            <a:endParaRPr lang="en-IN" dirty="0" smtClean="0"/>
          </a:p>
        </p:txBody>
      </p:sp>
      <p:pic>
        <p:nvPicPr>
          <p:cNvPr id="13318" name="Picture 5"/>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5039932" y="1127758"/>
            <a:ext cx="5486400" cy="4629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766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1200163" y="1435996"/>
            <a:ext cx="10178322" cy="3593591"/>
          </a:xfrm>
        </p:spPr>
        <p:txBody>
          <a:bodyPr>
            <a:noAutofit/>
          </a:bodyPr>
          <a:lstStyle/>
          <a:p>
            <a:pPr algn="just">
              <a:lnSpc>
                <a:spcPct val="100000"/>
              </a:lnSpc>
              <a:defRPr/>
            </a:pPr>
            <a:r>
              <a:rPr lang="en-US" sz="3200" b="1" dirty="0" err="1">
                <a:solidFill>
                  <a:srgbClr val="C00000"/>
                </a:solidFill>
                <a:latin typeface="Imprint MT Shadow" pitchFamily="82" charset="0"/>
              </a:rPr>
              <a:t>Abhir</a:t>
            </a:r>
            <a:r>
              <a:rPr lang="en-US" sz="3200" b="1" dirty="0">
                <a:solidFill>
                  <a:srgbClr val="C00000"/>
                </a:solidFill>
                <a:latin typeface="Imprint MT Shadow" pitchFamily="82" charset="0"/>
              </a:rPr>
              <a:t> </a:t>
            </a:r>
            <a:r>
              <a:rPr lang="en-US" sz="3200" b="1" dirty="0" err="1">
                <a:solidFill>
                  <a:srgbClr val="C00000"/>
                </a:solidFill>
                <a:latin typeface="Imprint MT Shadow" pitchFamily="82" charset="0"/>
              </a:rPr>
              <a:t>Ghalke</a:t>
            </a:r>
            <a:r>
              <a:rPr lang="en-US" sz="3200" b="1" dirty="0">
                <a:solidFill>
                  <a:srgbClr val="C00000"/>
                </a:solidFill>
                <a:latin typeface="Imprint MT Shadow" pitchFamily="82" charset="0"/>
              </a:rPr>
              <a:t>  - Now in CP I was awarded 6th Rank at National Level for </a:t>
            </a:r>
            <a:r>
              <a:rPr lang="en-US" sz="3200" b="1" dirty="0" err="1">
                <a:solidFill>
                  <a:srgbClr val="C00000"/>
                </a:solidFill>
                <a:latin typeface="Imprint MT Shadow" pitchFamily="82" charset="0"/>
              </a:rPr>
              <a:t>MaRRs</a:t>
            </a:r>
            <a:r>
              <a:rPr lang="en-US" sz="3200" b="1" dirty="0">
                <a:solidFill>
                  <a:srgbClr val="C00000"/>
                </a:solidFill>
                <a:latin typeface="Imprint MT Shadow" pitchFamily="82" charset="0"/>
              </a:rPr>
              <a:t> Play2 Learn  - UKG for the academic year 2017-18</a:t>
            </a:r>
          </a:p>
          <a:p>
            <a:pPr algn="just">
              <a:lnSpc>
                <a:spcPct val="100000"/>
              </a:lnSpc>
              <a:defRPr/>
            </a:pPr>
            <a:endParaRPr lang="en-US" sz="3200" b="1" dirty="0">
              <a:solidFill>
                <a:srgbClr val="C00000"/>
              </a:solidFill>
              <a:latin typeface="Imprint MT Shadow" pitchFamily="82" charset="0"/>
            </a:endParaRPr>
          </a:p>
          <a:p>
            <a:pPr algn="just">
              <a:lnSpc>
                <a:spcPct val="100000"/>
              </a:lnSpc>
              <a:defRPr/>
            </a:pPr>
            <a:r>
              <a:rPr lang="en-US" sz="3200" b="1" dirty="0">
                <a:solidFill>
                  <a:srgbClr val="C00000"/>
                </a:solidFill>
                <a:latin typeface="Imprint MT Shadow" pitchFamily="82" charset="0"/>
              </a:rPr>
              <a:t>IBDP Alumni </a:t>
            </a:r>
            <a:r>
              <a:rPr lang="en-US" sz="3200" b="1" dirty="0" err="1">
                <a:solidFill>
                  <a:srgbClr val="C00000"/>
                </a:solidFill>
                <a:latin typeface="Imprint MT Shadow" pitchFamily="82" charset="0"/>
              </a:rPr>
              <a:t>Reet</a:t>
            </a:r>
            <a:r>
              <a:rPr lang="en-US" sz="3200" b="1" dirty="0">
                <a:solidFill>
                  <a:srgbClr val="C00000"/>
                </a:solidFill>
                <a:latin typeface="Imprint MT Shadow" pitchFamily="82" charset="0"/>
              </a:rPr>
              <a:t> Sharma’s poem was selected by Project Education for their International magazine IMPACT</a:t>
            </a:r>
          </a:p>
          <a:p>
            <a:pPr>
              <a:lnSpc>
                <a:spcPct val="100000"/>
              </a:lnSpc>
              <a:defRPr/>
            </a:pPr>
            <a:endParaRPr lang="en-IN" sz="3200" b="1" dirty="0">
              <a:solidFill>
                <a:srgbClr val="C00000"/>
              </a:solidFill>
              <a:latin typeface="Imprint MT Shadow" pitchFamily="82" charset="0"/>
            </a:endParaRPr>
          </a:p>
        </p:txBody>
      </p:sp>
    </p:spTree>
    <p:extLst>
      <p:ext uri="{BB962C8B-B14F-4D97-AF65-F5344CB8AC3E}">
        <p14:creationId xmlns:p14="http://schemas.microsoft.com/office/powerpoint/2010/main" val="1336565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7687" y="1416676"/>
            <a:ext cx="10178322" cy="4218217"/>
          </a:xfrm>
        </p:spPr>
        <p:txBody>
          <a:bodyPr>
            <a:normAutofit lnSpcReduction="10000"/>
          </a:bodyPr>
          <a:lstStyle/>
          <a:p>
            <a:pPr>
              <a:defRPr/>
            </a:pPr>
            <a:endParaRPr lang="en-US" dirty="0" smtClean="0"/>
          </a:p>
          <a:p>
            <a:pPr marL="0" indent="0" algn="just">
              <a:lnSpc>
                <a:spcPct val="100000"/>
              </a:lnSpc>
              <a:buNone/>
              <a:defRPr/>
            </a:pPr>
            <a:r>
              <a:rPr lang="en-US" sz="3200" b="1" dirty="0">
                <a:solidFill>
                  <a:srgbClr val="002060"/>
                </a:solidFill>
                <a:latin typeface="Imprint MT Shadow" pitchFamily="82" charset="0"/>
              </a:rPr>
              <a:t>Hiranandani Foundation School MUN 2018</a:t>
            </a:r>
          </a:p>
          <a:p>
            <a:pPr algn="just">
              <a:lnSpc>
                <a:spcPct val="100000"/>
              </a:lnSpc>
              <a:defRPr/>
            </a:pPr>
            <a:r>
              <a:rPr lang="en-US" sz="3200" b="1" dirty="0">
                <a:solidFill>
                  <a:srgbClr val="C00000"/>
                </a:solidFill>
                <a:latin typeface="Imprint MT Shadow" pitchFamily="82" charset="0"/>
              </a:rPr>
              <a:t>Rushat Rai (A Level)  got ‘Best </a:t>
            </a:r>
            <a:r>
              <a:rPr lang="en-US" sz="3200" b="1" dirty="0">
                <a:solidFill>
                  <a:srgbClr val="C00000"/>
                </a:solidFill>
                <a:latin typeface="Imprint MT Shadow" pitchFamily="82" charset="0"/>
              </a:rPr>
              <a:t>D</a:t>
            </a:r>
            <a:r>
              <a:rPr lang="en-US" sz="3200" b="1" dirty="0">
                <a:solidFill>
                  <a:srgbClr val="C00000"/>
                </a:solidFill>
                <a:latin typeface="Imprint MT Shadow" pitchFamily="82" charset="0"/>
              </a:rPr>
              <a:t>elegate award' and Shushrut Devadiga( A Level ) got the 'Special Mention award'.</a:t>
            </a:r>
          </a:p>
          <a:p>
            <a:pPr algn="just">
              <a:lnSpc>
                <a:spcPct val="100000"/>
              </a:lnSpc>
              <a:defRPr/>
            </a:pPr>
            <a:endParaRPr lang="en-US" sz="3200" b="1" dirty="0">
              <a:solidFill>
                <a:srgbClr val="C00000"/>
              </a:solidFill>
              <a:latin typeface="Imprint MT Shadow" pitchFamily="82" charset="0"/>
            </a:endParaRPr>
          </a:p>
          <a:p>
            <a:pPr marL="0" indent="0" algn="just">
              <a:lnSpc>
                <a:spcPct val="100000"/>
              </a:lnSpc>
              <a:buNone/>
              <a:defRPr/>
            </a:pPr>
            <a:r>
              <a:rPr lang="en-US" sz="3200" b="1" dirty="0">
                <a:solidFill>
                  <a:srgbClr val="002060"/>
                </a:solidFill>
                <a:latin typeface="Imprint MT Shadow" pitchFamily="82" charset="0"/>
              </a:rPr>
              <a:t>Global Confluence MUN 2018</a:t>
            </a:r>
          </a:p>
          <a:p>
            <a:pPr algn="just">
              <a:lnSpc>
                <a:spcPct val="100000"/>
              </a:lnSpc>
              <a:defRPr/>
            </a:pPr>
            <a:r>
              <a:rPr lang="en-US" sz="3200" b="1" dirty="0">
                <a:solidFill>
                  <a:srgbClr val="C00000"/>
                </a:solidFill>
                <a:latin typeface="Imprint MT Shadow" pitchFamily="82" charset="0"/>
              </a:rPr>
              <a:t>Ifrah </a:t>
            </a:r>
            <a:r>
              <a:rPr lang="en-US" sz="3200" b="1" dirty="0" err="1">
                <a:solidFill>
                  <a:srgbClr val="C00000"/>
                </a:solidFill>
                <a:latin typeface="Imprint MT Shadow" pitchFamily="82" charset="0"/>
              </a:rPr>
              <a:t>Chaudhury</a:t>
            </a:r>
            <a:r>
              <a:rPr lang="en-US" sz="3200" b="1" dirty="0">
                <a:solidFill>
                  <a:srgbClr val="C00000"/>
                </a:solidFill>
                <a:latin typeface="Imprint MT Shadow" pitchFamily="82" charset="0"/>
              </a:rPr>
              <a:t> ( A Level )  got a ‘Verbal </a:t>
            </a:r>
            <a:r>
              <a:rPr lang="en-US" sz="3200" b="1" dirty="0">
                <a:solidFill>
                  <a:srgbClr val="C00000"/>
                </a:solidFill>
                <a:latin typeface="Imprint MT Shadow" pitchFamily="82" charset="0"/>
              </a:rPr>
              <a:t>M</a:t>
            </a:r>
            <a:r>
              <a:rPr lang="en-US" sz="3200" b="1" dirty="0">
                <a:solidFill>
                  <a:srgbClr val="C00000"/>
                </a:solidFill>
                <a:latin typeface="Imprint MT Shadow" pitchFamily="82" charset="0"/>
              </a:rPr>
              <a:t>ention'.</a:t>
            </a:r>
            <a:endParaRPr lang="en-IN" sz="3200" b="1" dirty="0">
              <a:solidFill>
                <a:srgbClr val="C00000"/>
              </a:solidFill>
              <a:latin typeface="Imprint MT Shadow" pitchFamily="82" charset="0"/>
            </a:endParaRPr>
          </a:p>
        </p:txBody>
      </p:sp>
      <p:sp>
        <p:nvSpPr>
          <p:cNvPr id="3" name="Title 2"/>
          <p:cNvSpPr>
            <a:spLocks noGrp="1"/>
          </p:cNvSpPr>
          <p:nvPr>
            <p:ph type="title"/>
          </p:nvPr>
        </p:nvSpPr>
        <p:spPr>
          <a:xfrm>
            <a:off x="1981200" y="609600"/>
            <a:ext cx="8811296" cy="639651"/>
          </a:xfrm>
        </p:spPr>
        <p:txBody>
          <a:bodyPr>
            <a:normAutofit/>
          </a:bodyPr>
          <a:lstStyle/>
          <a:p>
            <a:pPr>
              <a:defRPr/>
            </a:pPr>
            <a:r>
              <a:rPr lang="en-IN" sz="3200" dirty="0">
                <a:solidFill>
                  <a:srgbClr val="C00000"/>
                </a:solidFill>
              </a:rPr>
              <a:t>Model United Nations Conferences</a:t>
            </a:r>
            <a:endParaRPr lang="en-IN" sz="3200" dirty="0">
              <a:solidFill>
                <a:srgbClr val="C00000"/>
              </a:solidFill>
            </a:endParaRPr>
          </a:p>
        </p:txBody>
      </p:sp>
    </p:spTree>
    <p:extLst>
      <p:ext uri="{BB962C8B-B14F-4D97-AF65-F5344CB8AC3E}">
        <p14:creationId xmlns:p14="http://schemas.microsoft.com/office/powerpoint/2010/main" val="3268962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1825" y="641797"/>
            <a:ext cx="10522040" cy="5681730"/>
          </a:xfrm>
        </p:spPr>
        <p:txBody>
          <a:bodyPr>
            <a:normAutofit fontScale="92500" lnSpcReduction="10000"/>
          </a:bodyPr>
          <a:lstStyle/>
          <a:p>
            <a:pPr algn="just">
              <a:defRPr/>
            </a:pPr>
            <a:r>
              <a:rPr lang="en-US" sz="3500" b="1" dirty="0">
                <a:solidFill>
                  <a:srgbClr val="C00000"/>
                </a:solidFill>
                <a:latin typeface="Imprint MT Shadow" pitchFamily="82" charset="0"/>
              </a:rPr>
              <a:t>O</a:t>
            </a:r>
            <a:r>
              <a:rPr lang="en-US" sz="3500" b="1" dirty="0">
                <a:solidFill>
                  <a:srgbClr val="C00000"/>
                </a:solidFill>
                <a:latin typeface="Imprint MT Shadow" pitchFamily="82" charset="0"/>
              </a:rPr>
              <a:t>utstanding </a:t>
            </a:r>
            <a:r>
              <a:rPr lang="en-US" sz="3500" b="1" dirty="0">
                <a:solidFill>
                  <a:srgbClr val="C00000"/>
                </a:solidFill>
                <a:latin typeface="Imprint MT Shadow" pitchFamily="82" charset="0"/>
              </a:rPr>
              <a:t>results in Cambridge Primary and Secondary Checkpoint Examination conducted in April 2018 </a:t>
            </a:r>
            <a:r>
              <a:rPr lang="en-US" sz="3500" b="1" dirty="0">
                <a:solidFill>
                  <a:srgbClr val="C00000"/>
                </a:solidFill>
                <a:latin typeface="Imprint MT Shadow" pitchFamily="82" charset="0"/>
              </a:rPr>
              <a:t>. 111 students appeared in all.</a:t>
            </a:r>
          </a:p>
          <a:p>
            <a:pPr algn="just">
              <a:defRPr/>
            </a:pPr>
            <a:r>
              <a:rPr lang="en-US" sz="3500" b="1" dirty="0">
                <a:solidFill>
                  <a:srgbClr val="C00000"/>
                </a:solidFill>
                <a:latin typeface="Imprint MT Shadow" pitchFamily="82" charset="0"/>
              </a:rPr>
              <a:t>5 </a:t>
            </a:r>
            <a:r>
              <a:rPr lang="en-US" sz="3500" b="1" dirty="0">
                <a:solidFill>
                  <a:srgbClr val="C00000"/>
                </a:solidFill>
                <a:latin typeface="Imprint MT Shadow" pitchFamily="82" charset="0"/>
              </a:rPr>
              <a:t>students </a:t>
            </a:r>
            <a:r>
              <a:rPr lang="en-US" sz="3900" b="1" dirty="0">
                <a:solidFill>
                  <a:srgbClr val="C00000"/>
                </a:solidFill>
                <a:latin typeface="Imprint MT Shadow" pitchFamily="82" charset="0"/>
              </a:rPr>
              <a:t>achieving</a:t>
            </a:r>
            <a:r>
              <a:rPr lang="en-US" sz="3500" b="1" dirty="0">
                <a:solidFill>
                  <a:srgbClr val="C00000"/>
                </a:solidFill>
                <a:latin typeface="Imprint MT Shadow" pitchFamily="82" charset="0"/>
              </a:rPr>
              <a:t> 6 on 6 </a:t>
            </a:r>
            <a:r>
              <a:rPr lang="en-US" sz="3500" b="1" dirty="0">
                <a:solidFill>
                  <a:srgbClr val="C00000"/>
                </a:solidFill>
                <a:latin typeface="Imprint MT Shadow" pitchFamily="82" charset="0"/>
              </a:rPr>
              <a:t>in all three subjects: </a:t>
            </a:r>
            <a:r>
              <a:rPr lang="en-US" sz="3500" b="1" dirty="0">
                <a:solidFill>
                  <a:srgbClr val="C00000"/>
                </a:solidFill>
                <a:latin typeface="Imprint MT Shadow" pitchFamily="82" charset="0"/>
              </a:rPr>
              <a:t>English </a:t>
            </a:r>
            <a:r>
              <a:rPr lang="en-US" sz="3500" b="1" dirty="0" smtClean="0">
                <a:solidFill>
                  <a:srgbClr val="C00000"/>
                </a:solidFill>
                <a:latin typeface="Imprint MT Shadow" pitchFamily="82" charset="0"/>
              </a:rPr>
              <a:t> </a:t>
            </a:r>
            <a:r>
              <a:rPr lang="en-US" sz="3500" b="1" dirty="0">
                <a:solidFill>
                  <a:srgbClr val="C00000"/>
                </a:solidFill>
                <a:latin typeface="Imprint MT Shadow" pitchFamily="82" charset="0"/>
              </a:rPr>
              <a:t>Mathematics and Science</a:t>
            </a:r>
            <a:r>
              <a:rPr lang="en-US" sz="3500" b="1" dirty="0">
                <a:solidFill>
                  <a:srgbClr val="C00000"/>
                </a:solidFill>
                <a:latin typeface="Imprint MT Shadow" pitchFamily="82" charset="0"/>
              </a:rPr>
              <a:t>.</a:t>
            </a:r>
          </a:p>
          <a:p>
            <a:pPr algn="just">
              <a:defRPr/>
            </a:pPr>
            <a:endParaRPr lang="en-IN" sz="3500" b="1" dirty="0">
              <a:solidFill>
                <a:srgbClr val="C00000"/>
              </a:solidFill>
              <a:latin typeface="Imprint MT Shadow" pitchFamily="82" charset="0"/>
            </a:endParaRPr>
          </a:p>
          <a:p>
            <a:pPr marL="109537" indent="0" algn="just">
              <a:buNone/>
              <a:defRPr/>
            </a:pPr>
            <a:r>
              <a:rPr lang="en-US" sz="3500" b="1" dirty="0">
                <a:solidFill>
                  <a:srgbClr val="C00000"/>
                </a:solidFill>
                <a:latin typeface="Imprint MT Shadow" pitchFamily="82" charset="0"/>
              </a:rPr>
              <a:t>Students achieving 6/6 </a:t>
            </a:r>
          </a:p>
          <a:p>
            <a:pPr marL="109537" indent="0" algn="just">
              <a:buNone/>
              <a:defRPr/>
            </a:pPr>
            <a:r>
              <a:rPr lang="en-US" sz="3500" b="1" dirty="0" smtClean="0">
                <a:solidFill>
                  <a:srgbClr val="C00000"/>
                </a:solidFill>
                <a:latin typeface="Imprint MT Shadow" pitchFamily="82" charset="0"/>
              </a:rPr>
              <a:t>English </a:t>
            </a:r>
            <a:r>
              <a:rPr lang="en-US" sz="3500" b="1" dirty="0">
                <a:solidFill>
                  <a:srgbClr val="C00000"/>
                </a:solidFill>
                <a:latin typeface="Imprint MT Shadow" pitchFamily="82" charset="0"/>
              </a:rPr>
              <a:t>– 9    </a:t>
            </a:r>
            <a:endParaRPr lang="en-US" sz="3500" b="1" dirty="0">
              <a:solidFill>
                <a:srgbClr val="C00000"/>
              </a:solidFill>
              <a:latin typeface="Imprint MT Shadow" pitchFamily="82" charset="0"/>
            </a:endParaRPr>
          </a:p>
          <a:p>
            <a:pPr marL="109537" indent="0" algn="just">
              <a:buNone/>
              <a:defRPr/>
            </a:pPr>
            <a:r>
              <a:rPr lang="en-US" sz="3500" b="1" dirty="0" smtClean="0">
                <a:solidFill>
                  <a:srgbClr val="C00000"/>
                </a:solidFill>
                <a:latin typeface="Imprint MT Shadow" pitchFamily="82" charset="0"/>
              </a:rPr>
              <a:t>Mathematics- </a:t>
            </a:r>
            <a:r>
              <a:rPr lang="en-US" sz="3500" b="1" dirty="0">
                <a:solidFill>
                  <a:srgbClr val="C00000"/>
                </a:solidFill>
                <a:latin typeface="Imprint MT Shadow" pitchFamily="82" charset="0"/>
              </a:rPr>
              <a:t>30   </a:t>
            </a:r>
            <a:endParaRPr lang="en-US" sz="3500" b="1" dirty="0" smtClean="0">
              <a:solidFill>
                <a:srgbClr val="C00000"/>
              </a:solidFill>
              <a:latin typeface="Imprint MT Shadow" pitchFamily="82" charset="0"/>
            </a:endParaRPr>
          </a:p>
          <a:p>
            <a:pPr marL="109537" indent="0" algn="just">
              <a:buNone/>
              <a:defRPr/>
            </a:pPr>
            <a:r>
              <a:rPr lang="en-US" sz="3500" b="1" dirty="0" smtClean="0">
                <a:solidFill>
                  <a:srgbClr val="C00000"/>
                </a:solidFill>
                <a:latin typeface="Imprint MT Shadow" pitchFamily="82" charset="0"/>
              </a:rPr>
              <a:t> </a:t>
            </a:r>
            <a:r>
              <a:rPr lang="en-US" sz="3500" b="1" dirty="0">
                <a:solidFill>
                  <a:srgbClr val="C00000"/>
                </a:solidFill>
                <a:latin typeface="Imprint MT Shadow" pitchFamily="82" charset="0"/>
              </a:rPr>
              <a:t>Science </a:t>
            </a:r>
            <a:r>
              <a:rPr lang="en-US" sz="3500" b="1" dirty="0">
                <a:solidFill>
                  <a:srgbClr val="C00000"/>
                </a:solidFill>
                <a:latin typeface="Imprint MT Shadow" pitchFamily="82" charset="0"/>
              </a:rPr>
              <a:t>– 40</a:t>
            </a:r>
            <a:endParaRPr lang="en-IN" sz="3500" b="1" dirty="0">
              <a:solidFill>
                <a:srgbClr val="C00000"/>
              </a:solidFill>
              <a:latin typeface="Imprint MT Shadow" pitchFamily="82" charset="0"/>
            </a:endParaRPr>
          </a:p>
          <a:p>
            <a:pPr>
              <a:defRPr/>
            </a:pPr>
            <a:endParaRPr lang="en-IN" dirty="0"/>
          </a:p>
          <a:p>
            <a:pPr>
              <a:defRPr/>
            </a:pPr>
            <a:endParaRPr lang="en-IN" dirty="0"/>
          </a:p>
        </p:txBody>
      </p:sp>
    </p:spTree>
    <p:extLst>
      <p:ext uri="{BB962C8B-B14F-4D97-AF65-F5344CB8AC3E}">
        <p14:creationId xmlns:p14="http://schemas.microsoft.com/office/powerpoint/2010/main" val="388633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6068" y="463639"/>
            <a:ext cx="10161431" cy="6089561"/>
          </a:xfrm>
        </p:spPr>
        <p:txBody>
          <a:bodyPr>
            <a:normAutofit lnSpcReduction="10000"/>
          </a:bodyPr>
          <a:lstStyle/>
          <a:p>
            <a:pPr marL="109537" indent="0">
              <a:buNone/>
              <a:defRPr/>
            </a:pPr>
            <a:r>
              <a:rPr lang="en-US" b="1" dirty="0"/>
              <a:t> </a:t>
            </a:r>
            <a:endParaRPr lang="en-IN" dirty="0" smtClean="0"/>
          </a:p>
          <a:p>
            <a:pPr algn="just">
              <a:defRPr/>
            </a:pPr>
            <a:r>
              <a:rPr lang="en-US" sz="3200" b="1" dirty="0">
                <a:solidFill>
                  <a:srgbClr val="C00000"/>
                </a:solidFill>
                <a:latin typeface="Imprint MT Shadow" pitchFamily="82" charset="0"/>
              </a:rPr>
              <a:t>School received the </a:t>
            </a:r>
            <a:r>
              <a:rPr lang="en-US" sz="3200" b="1" dirty="0" err="1">
                <a:solidFill>
                  <a:srgbClr val="C00000"/>
                </a:solidFill>
                <a:latin typeface="Imprint MT Shadow" pitchFamily="82" charset="0"/>
              </a:rPr>
              <a:t>Arogya</a:t>
            </a:r>
            <a:r>
              <a:rPr lang="en-US" sz="3200" b="1" dirty="0">
                <a:solidFill>
                  <a:srgbClr val="C00000"/>
                </a:solidFill>
                <a:latin typeface="Imprint MT Shadow" pitchFamily="82" charset="0"/>
              </a:rPr>
              <a:t> Healthy Workplace Award for creating conducive working atmosphere for all employees.</a:t>
            </a:r>
          </a:p>
          <a:p>
            <a:pPr algn="just">
              <a:defRPr/>
            </a:pPr>
            <a:endParaRPr lang="en-US" sz="3200" b="1" dirty="0">
              <a:solidFill>
                <a:srgbClr val="C00000"/>
              </a:solidFill>
              <a:latin typeface="Imprint MT Shadow" pitchFamily="82" charset="0"/>
            </a:endParaRPr>
          </a:p>
          <a:p>
            <a:pPr algn="just">
              <a:defRPr/>
            </a:pPr>
            <a:r>
              <a:rPr lang="en-US" sz="3200" b="1" dirty="0">
                <a:solidFill>
                  <a:srgbClr val="C00000"/>
                </a:solidFill>
                <a:latin typeface="Imprint MT Shadow" pitchFamily="82" charset="0"/>
              </a:rPr>
              <a:t>Principal Ms. </a:t>
            </a:r>
            <a:r>
              <a:rPr lang="en-US" sz="3200" b="1" dirty="0">
                <a:solidFill>
                  <a:srgbClr val="C00000"/>
                </a:solidFill>
                <a:latin typeface="Imprint MT Shadow" pitchFamily="82" charset="0"/>
              </a:rPr>
              <a:t>Mildred Lobo received the Vocational excellence award instituted by Rotary Club </a:t>
            </a:r>
            <a:r>
              <a:rPr lang="en-US" sz="3200" b="1" dirty="0" smtClean="0">
                <a:solidFill>
                  <a:srgbClr val="C00000"/>
                </a:solidFill>
                <a:latin typeface="Imprint MT Shadow" pitchFamily="82" charset="0"/>
              </a:rPr>
              <a:t>Powai, Mumbai</a:t>
            </a:r>
            <a:r>
              <a:rPr lang="en-US" sz="3200" b="1" dirty="0">
                <a:solidFill>
                  <a:srgbClr val="C00000"/>
                </a:solidFill>
                <a:latin typeface="Imprint MT Shadow" pitchFamily="82" charset="0"/>
              </a:rPr>
              <a:t>.</a:t>
            </a:r>
          </a:p>
          <a:p>
            <a:pPr algn="just">
              <a:defRPr/>
            </a:pPr>
            <a:endParaRPr lang="en-IN" sz="3200" b="1" dirty="0">
              <a:solidFill>
                <a:srgbClr val="C00000"/>
              </a:solidFill>
              <a:latin typeface="Imprint MT Shadow" pitchFamily="82" charset="0"/>
            </a:endParaRPr>
          </a:p>
          <a:p>
            <a:pPr algn="just">
              <a:defRPr/>
            </a:pPr>
            <a:r>
              <a:rPr lang="en-US" sz="3200" b="1" dirty="0" err="1">
                <a:solidFill>
                  <a:srgbClr val="C00000"/>
                </a:solidFill>
                <a:latin typeface="Imprint MT Shadow" pitchFamily="82" charset="0"/>
              </a:rPr>
              <a:t>Ms</a:t>
            </a:r>
            <a:r>
              <a:rPr lang="en-US" sz="3200" b="1" dirty="0">
                <a:solidFill>
                  <a:srgbClr val="C00000"/>
                </a:solidFill>
                <a:latin typeface="Imprint MT Shadow" pitchFamily="82" charset="0"/>
              </a:rPr>
              <a:t> </a:t>
            </a:r>
            <a:r>
              <a:rPr lang="en-US" sz="3200" b="1" dirty="0" err="1">
                <a:solidFill>
                  <a:srgbClr val="C00000"/>
                </a:solidFill>
                <a:latin typeface="Imprint MT Shadow" pitchFamily="82" charset="0"/>
              </a:rPr>
              <a:t>Sanjotkaur</a:t>
            </a:r>
            <a:r>
              <a:rPr lang="en-US" sz="3200" b="1" dirty="0">
                <a:solidFill>
                  <a:srgbClr val="C00000"/>
                </a:solidFill>
                <a:latin typeface="Imprint MT Shadow" pitchFamily="82" charset="0"/>
              </a:rPr>
              <a:t> </a:t>
            </a:r>
            <a:r>
              <a:rPr lang="en-US" sz="3200" b="1" dirty="0" err="1">
                <a:solidFill>
                  <a:srgbClr val="C00000"/>
                </a:solidFill>
                <a:latin typeface="Imprint MT Shadow" pitchFamily="82" charset="0"/>
              </a:rPr>
              <a:t>Pruthi’s</a:t>
            </a:r>
            <a:r>
              <a:rPr lang="en-US" sz="3200" b="1" dirty="0">
                <a:solidFill>
                  <a:srgbClr val="C00000"/>
                </a:solidFill>
                <a:latin typeface="Imprint MT Shadow" pitchFamily="82" charset="0"/>
              </a:rPr>
              <a:t> interview on Tips for Students was published in the magazine Student’s Digest.</a:t>
            </a:r>
          </a:p>
          <a:p>
            <a:pPr>
              <a:defRPr/>
            </a:pPr>
            <a:endParaRPr lang="en-IN" sz="2800" dirty="0"/>
          </a:p>
          <a:p>
            <a:pPr>
              <a:defRPr/>
            </a:pPr>
            <a:endParaRPr lang="en-IN" dirty="0"/>
          </a:p>
        </p:txBody>
      </p:sp>
    </p:spTree>
    <p:extLst>
      <p:ext uri="{BB962C8B-B14F-4D97-AF65-F5344CB8AC3E}">
        <p14:creationId xmlns:p14="http://schemas.microsoft.com/office/powerpoint/2010/main" val="3609615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123</TotalTime>
  <Words>370</Words>
  <Application>Microsoft Office PowerPoint</Application>
  <PresentationFormat>Widescreen</PresentationFormat>
  <Paragraphs>75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Gill Sans MT</vt:lpstr>
      <vt:lpstr>Impact</vt:lpstr>
      <vt:lpstr>Imprint MT Shadow</vt:lpstr>
      <vt:lpstr>Badge</vt:lpstr>
      <vt:lpstr>ACHIEVEMENTS </vt:lpstr>
      <vt:lpstr>PROUD MOMENT - VISIT TO RASHTRAPATI BHAVAN</vt:lpstr>
      <vt:lpstr>PowerPoint Presentation</vt:lpstr>
      <vt:lpstr>The Student's Digest is a website which covers the success stories of toppers of all the boards.Our school topper from IGCSE II  Sanjotkaur Pruthi 's article is published in this website. </vt:lpstr>
      <vt:lpstr>PowerPoint Presentation</vt:lpstr>
      <vt:lpstr>PowerPoint Presentation</vt:lpstr>
      <vt:lpstr>Model United Nations Conferences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ACHIEVEMENTS</dc:title>
  <dc:creator>Admin-Shrutha Shetty</dc:creator>
  <cp:lastModifiedBy>Admin-Shrutha Shetty</cp:lastModifiedBy>
  <cp:revision>13</cp:revision>
  <dcterms:created xsi:type="dcterms:W3CDTF">2021-07-12T09:21:12Z</dcterms:created>
  <dcterms:modified xsi:type="dcterms:W3CDTF">2021-07-14T05:58:06Z</dcterms:modified>
</cp:coreProperties>
</file>